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4" r:id="rId2"/>
    <p:sldId id="275" r:id="rId3"/>
    <p:sldId id="294" r:id="rId4"/>
    <p:sldId id="277" r:id="rId5"/>
    <p:sldId id="293" r:id="rId6"/>
    <p:sldId id="270" r:id="rId7"/>
    <p:sldId id="261" r:id="rId8"/>
    <p:sldId id="262" r:id="rId9"/>
    <p:sldId id="268" r:id="rId10"/>
    <p:sldId id="263" r:id="rId11"/>
    <p:sldId id="272" r:id="rId12"/>
    <p:sldId id="265" r:id="rId13"/>
    <p:sldId id="266" r:id="rId14"/>
    <p:sldId id="267" r:id="rId15"/>
    <p:sldId id="278" r:id="rId16"/>
    <p:sldId id="279" r:id="rId17"/>
    <p:sldId id="290" r:id="rId18"/>
    <p:sldId id="282" r:id="rId19"/>
    <p:sldId id="283" r:id="rId20"/>
    <p:sldId id="289" r:id="rId21"/>
    <p:sldId id="291" r:id="rId22"/>
    <p:sldId id="285" r:id="rId23"/>
    <p:sldId id="287" r:id="rId24"/>
    <p:sldId id="288" r:id="rId25"/>
    <p:sldId id="256" r:id="rId26"/>
    <p:sldId id="257" r:id="rId27"/>
    <p:sldId id="258" r:id="rId28"/>
    <p:sldId id="296" r:id="rId29"/>
    <p:sldId id="297" r:id="rId30"/>
    <p:sldId id="292" r:id="rId31"/>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8B7F"/>
    <a:srgbClr val="FFBA75"/>
    <a:srgbClr val="FF5050"/>
    <a:srgbClr val="FFC993"/>
    <a:srgbClr val="E5F3D9"/>
    <a:srgbClr val="7E0000"/>
    <a:srgbClr val="FDDCCF"/>
    <a:srgbClr val="D4EAC0"/>
    <a:srgbClr val="9DCF6F"/>
    <a:srgbClr val="F5B0A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696" autoAdjust="0"/>
    <p:restoredTop sz="94660"/>
  </p:normalViewPr>
  <p:slideViewPr>
    <p:cSldViewPr>
      <p:cViewPr>
        <p:scale>
          <a:sx n="141" d="100"/>
          <a:sy n="141" d="100"/>
        </p:scale>
        <p:origin x="96" y="12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6EB45F-E0BA-4222-9D36-A4B5EF11D854}" type="datetimeFigureOut">
              <a:rPr lang="sk-SK" smtClean="0"/>
              <a:t>22. 11. 2020</a:t>
            </a:fld>
            <a:endParaRPr lang="sk-SK"/>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E2E860-6700-4C10-9C3A-A4E42C7A5535}" type="slidenum">
              <a:rPr lang="sk-SK" smtClean="0"/>
              <a:t>‹#›</a:t>
            </a:fld>
            <a:endParaRPr lang="sk-SK"/>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dirty="0"/>
          </a:p>
        </p:txBody>
      </p:sp>
      <p:sp>
        <p:nvSpPr>
          <p:cNvPr id="4" name="Zástupný symbol pro číslo snímku 3"/>
          <p:cNvSpPr>
            <a:spLocks noGrp="1"/>
          </p:cNvSpPr>
          <p:nvPr>
            <p:ph type="sldNum" sz="quarter" idx="10"/>
          </p:nvPr>
        </p:nvSpPr>
        <p:spPr/>
        <p:txBody>
          <a:bodyPr/>
          <a:lstStyle/>
          <a:p>
            <a:fld id="{6D696C6D-DF5D-435E-A6B2-EC71B019E64C}" type="slidenum">
              <a:rPr lang="sk-SK" smtClean="0"/>
              <a:pPr/>
              <a:t>4</a:t>
            </a:fld>
            <a:endParaRPr lang="sk-S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1200" dirty="0" smtClean="0"/>
              <a:t>Pankreas je uložený za pobrušnicou (peritoneum). Z vnútorných orgánov je najlepšie chránený – spredu je krytý svalmi prednej brušnej steny a žalúdkom (medzi nimi je tuková Pankreas je uložený za pobrušnicou (peritoneum). Z vnútorných orgánov je najlepšie chránený – spredu je krytý svalmi prednej brušnej steny a žalúdkom (medzi nimi je tuková  vrstva, tzv. omentum), zozadu chrbtovými svalmi.</a:t>
            </a:r>
            <a:endParaRPr lang="sk-SK" sz="1200" b="1" dirty="0" smtClean="0">
              <a:solidFill>
                <a:srgbClr val="7E0000"/>
              </a:solidFill>
            </a:endParaRPr>
          </a:p>
          <a:p>
            <a:endParaRPr lang="sk-SK" dirty="0"/>
          </a:p>
        </p:txBody>
      </p:sp>
      <p:sp>
        <p:nvSpPr>
          <p:cNvPr id="4" name="Zástupný symbol pro číslo snímku 3"/>
          <p:cNvSpPr>
            <a:spLocks noGrp="1"/>
          </p:cNvSpPr>
          <p:nvPr>
            <p:ph type="sldNum" sz="quarter" idx="10"/>
          </p:nvPr>
        </p:nvSpPr>
        <p:spPr/>
        <p:txBody>
          <a:bodyPr/>
          <a:lstStyle/>
          <a:p>
            <a:fld id="{C3E2E860-6700-4C10-9C3A-A4E42C7A5535}" type="slidenum">
              <a:rPr lang="sk-SK" smtClean="0"/>
              <a:t>21</a:t>
            </a:fld>
            <a:endParaRPr lang="sk-S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70000" lnSpcReduction="20000"/>
          </a:bodyPr>
          <a:lstStyle/>
          <a:p>
            <a:r>
              <a:rPr lang="sk-SK" sz="1200" b="0" i="0" kern="1200" dirty="0" err="1" smtClean="0">
                <a:solidFill>
                  <a:schemeClr val="tx1"/>
                </a:solidFill>
                <a:latin typeface="+mn-lt"/>
                <a:ea typeface="+mn-ea"/>
                <a:cs typeface="+mn-cs"/>
              </a:rPr>
              <a:t>Akovin</a:t>
            </a:r>
            <a:r>
              <a:rPr lang="sk-SK" sz="1200" b="0" i="0" kern="1200" dirty="0" smtClean="0">
                <a:solidFill>
                  <a:schemeClr val="tx1"/>
                </a:solidFill>
                <a:latin typeface="+mn-lt"/>
                <a:ea typeface="+mn-ea"/>
                <a:cs typeface="+mn-cs"/>
              </a:rPr>
              <a:t> výziev na a pankreasu je málo poznaným ochorením, ktoré sa ťažko diagnostikuje i lieči. Príznaky nie sú špecifické, a preto môžu byť mylne interpretované. Pokiaľ sa u vás prejavia dva a viac z týchto symptómov navštívte svojho lekára, tieto symptómy môžu indikovať karcinóm pankreasu.</a:t>
            </a:r>
          </a:p>
          <a:p>
            <a:r>
              <a:rPr lang="sk-SK" sz="1200" b="1" i="0" kern="1200" dirty="0" smtClean="0">
                <a:solidFill>
                  <a:schemeClr val="tx1"/>
                </a:solidFill>
                <a:latin typeface="+mn-lt"/>
                <a:ea typeface="+mn-ea"/>
                <a:cs typeface="+mn-cs"/>
              </a:rPr>
              <a:t>Depresia</a:t>
            </a:r>
          </a:p>
          <a:p>
            <a:r>
              <a:rPr lang="sk-SK" sz="1200" b="0" i="0" kern="1200" dirty="0" smtClean="0">
                <a:solidFill>
                  <a:schemeClr val="tx1"/>
                </a:solidFill>
                <a:latin typeface="+mn-lt"/>
                <a:ea typeface="+mn-ea"/>
                <a:cs typeface="+mn-cs"/>
              </a:rPr>
              <a:t>Po diagnóze rakoviny často nasledujú pocity depresie, ale v prípade rakoviny pankreasu môže byť depresia jedným so symptómov tejto diagnózy (tzv. somatogénna depresia).</a:t>
            </a:r>
          </a:p>
          <a:p>
            <a:r>
              <a:rPr lang="sk-SK" sz="1200" b="1" i="0" kern="1200" dirty="0" smtClean="0">
                <a:solidFill>
                  <a:schemeClr val="tx1"/>
                </a:solidFill>
                <a:latin typeface="+mn-lt"/>
                <a:ea typeface="+mn-ea"/>
                <a:cs typeface="+mn-cs"/>
              </a:rPr>
              <a:t>Žltačka – bez bolesti</a:t>
            </a:r>
          </a:p>
          <a:p>
            <a:r>
              <a:rPr lang="sk-SK" sz="1200" b="0" i="0" kern="1200" dirty="0" smtClean="0">
                <a:solidFill>
                  <a:schemeClr val="tx1"/>
                </a:solidFill>
                <a:latin typeface="+mn-lt"/>
                <a:ea typeface="+mn-ea"/>
                <a:cs typeface="+mn-cs"/>
              </a:rPr>
              <a:t>Hromadenie žlče spôsobí, že pokožka a očné bielka sa sfarbia dožlta.</a:t>
            </a:r>
          </a:p>
          <a:p>
            <a:r>
              <a:rPr lang="sk-SK" sz="1200" b="0" i="0" kern="1200" dirty="0" smtClean="0">
                <a:solidFill>
                  <a:schemeClr val="tx1"/>
                </a:solidFill>
                <a:latin typeface="+mn-lt"/>
                <a:ea typeface="+mn-ea"/>
                <a:cs typeface="+mn-cs"/>
              </a:rPr>
              <a:t>Môže ju sprevádzať svrbenie a tmavo zafarbený moč.</a:t>
            </a:r>
          </a:p>
          <a:p>
            <a:r>
              <a:rPr lang="sk-SK" sz="1200" b="0" i="0" kern="1200" dirty="0" smtClean="0">
                <a:solidFill>
                  <a:schemeClr val="tx1"/>
                </a:solidFill>
                <a:latin typeface="+mn-lt"/>
                <a:ea typeface="+mn-ea"/>
                <a:cs typeface="+mn-cs"/>
              </a:rPr>
              <a:t>Príčinou môžu byť aj nenádorové ochorenia, ako sú napríklad žlčové kamene.</a:t>
            </a:r>
          </a:p>
          <a:p>
            <a:r>
              <a:rPr lang="sk-SK" sz="1200" b="1" i="0" kern="1200" dirty="0" smtClean="0">
                <a:solidFill>
                  <a:schemeClr val="tx1"/>
                </a:solidFill>
                <a:latin typeface="+mn-lt"/>
                <a:ea typeface="+mn-ea"/>
                <a:cs typeface="+mn-cs"/>
              </a:rPr>
              <a:t>Nevoľnosť</a:t>
            </a:r>
          </a:p>
          <a:p>
            <a:r>
              <a:rPr lang="sk-SK" sz="1200" b="0" i="0" kern="1200" dirty="0" smtClean="0">
                <a:solidFill>
                  <a:schemeClr val="tx1"/>
                </a:solidFill>
                <a:latin typeface="+mn-lt"/>
                <a:ea typeface="+mn-ea"/>
                <a:cs typeface="+mn-cs"/>
              </a:rPr>
              <a:t>Pocity nevoľnosti môžu vznikať z rôznych dôvodov - nádor môže blokovať žlčovod alebo tlačiť na dvanástnik čo komplikuje trávenie. Následkom môže byť zápal v okolitej oblasti alebo žltačka.</a:t>
            </a:r>
          </a:p>
          <a:p>
            <a:r>
              <a:rPr lang="sk-SK" sz="1200" b="1" i="0" kern="1200" dirty="0" smtClean="0">
                <a:solidFill>
                  <a:schemeClr val="tx1"/>
                </a:solidFill>
                <a:latin typeface="+mn-lt"/>
                <a:ea typeface="+mn-ea"/>
                <a:cs typeface="+mn-cs"/>
              </a:rPr>
              <a:t>Bolesti brucha</a:t>
            </a:r>
          </a:p>
          <a:p>
            <a:r>
              <a:rPr lang="sk-SK" sz="1200" b="0" i="0" kern="1200" dirty="0" smtClean="0">
                <a:solidFill>
                  <a:schemeClr val="tx1"/>
                </a:solidFill>
                <a:latin typeface="+mn-lt"/>
                <a:ea typeface="+mn-ea"/>
                <a:cs typeface="+mn-cs"/>
              </a:rPr>
              <a:t>Často začínajú pocitmi nepohodlia alebo bolesťou v bruchu, ktorá vystreľuje do chrbta.</a:t>
            </a:r>
          </a:p>
          <a:p>
            <a:r>
              <a:rPr lang="sk-SK" sz="1200" b="0" i="0" kern="1200" dirty="0" smtClean="0">
                <a:solidFill>
                  <a:schemeClr val="tx1"/>
                </a:solidFill>
                <a:latin typeface="+mn-lt"/>
                <a:ea typeface="+mn-ea"/>
                <a:cs typeface="+mn-cs"/>
              </a:rPr>
              <a:t>Bolesť sa môže zhoršovať po jedle alebo poležiačky.</a:t>
            </a:r>
          </a:p>
          <a:p>
            <a:r>
              <a:rPr lang="sk-SK" sz="1200" b="0" i="0" kern="1200" dirty="0" smtClean="0">
                <a:solidFill>
                  <a:schemeClr val="tx1"/>
                </a:solidFill>
                <a:latin typeface="+mn-lt"/>
                <a:ea typeface="+mn-ea"/>
                <a:cs typeface="+mn-cs"/>
              </a:rPr>
              <a:t>Zo začiatku bolesti ustupujú, po krátkom čase ale postupne pretrvávajú.</a:t>
            </a:r>
          </a:p>
          <a:p>
            <a:r>
              <a:rPr lang="sk-SK" sz="1200" b="1" i="0" kern="1200" dirty="0" smtClean="0">
                <a:solidFill>
                  <a:schemeClr val="tx1"/>
                </a:solidFill>
                <a:latin typeface="+mn-lt"/>
                <a:ea typeface="+mn-ea"/>
                <a:cs typeface="+mn-cs"/>
              </a:rPr>
              <a:t>Nevysvetliteľná strata hmotnosti</a:t>
            </a:r>
          </a:p>
          <a:p>
            <a:r>
              <a:rPr lang="sk-SK" sz="1200" b="0" i="0" kern="1200" dirty="0" smtClean="0">
                <a:solidFill>
                  <a:schemeClr val="tx1"/>
                </a:solidFill>
                <a:latin typeface="+mn-lt"/>
                <a:ea typeface="+mn-ea"/>
                <a:cs typeface="+mn-cs"/>
              </a:rPr>
              <a:t>Telo spaľuje viac kalórií ako obvykle. Príznakom môže byť znížená chuť do jedla, alebo preferovanie len niektorých potravín.</a:t>
            </a:r>
          </a:p>
          <a:p>
            <a:r>
              <a:rPr lang="sk-SK" sz="1200" b="0" i="0" kern="1200" dirty="0" smtClean="0">
                <a:solidFill>
                  <a:schemeClr val="tx1"/>
                </a:solidFill>
                <a:latin typeface="+mn-lt"/>
                <a:ea typeface="+mn-ea"/>
                <a:cs typeface="+mn-cs"/>
              </a:rPr>
              <a:t>Chudnutie (</a:t>
            </a:r>
            <a:r>
              <a:rPr lang="sk-SK" sz="1200" b="0" i="0" kern="1200" dirty="0" err="1" smtClean="0">
                <a:solidFill>
                  <a:schemeClr val="tx1"/>
                </a:solidFill>
                <a:latin typeface="+mn-lt"/>
                <a:ea typeface="+mn-ea"/>
                <a:cs typeface="+mn-cs"/>
              </a:rPr>
              <a:t>kachexiu</a:t>
            </a:r>
            <a:r>
              <a:rPr lang="sk-SK" sz="1200" b="0" i="0" kern="1200" dirty="0" smtClean="0">
                <a:solidFill>
                  <a:schemeClr val="tx1"/>
                </a:solidFill>
                <a:latin typeface="+mn-lt"/>
                <a:ea typeface="+mn-ea"/>
                <a:cs typeface="+mn-cs"/>
              </a:rPr>
              <a:t>) pri rakovine pankreasu zapríčiňuje predovšetkým zmena metabolizmu bielkovín.</a:t>
            </a:r>
          </a:p>
          <a:p>
            <a:r>
              <a:rPr lang="sk-SK" sz="1200" b="0" i="0" kern="1200" dirty="0" smtClean="0">
                <a:solidFill>
                  <a:schemeClr val="tx1"/>
                </a:solidFill>
                <a:latin typeface="+mn-lt"/>
                <a:ea typeface="+mn-ea"/>
                <a:cs typeface="+mn-cs"/>
              </a:rPr>
              <a:t>Strata hmotnosti nemusí byť sprevádzaná výraznými bolesťami.</a:t>
            </a:r>
          </a:p>
          <a:p>
            <a:r>
              <a:rPr lang="sk-SK" sz="1200" b="1" i="0" kern="1200" dirty="0" smtClean="0">
                <a:solidFill>
                  <a:schemeClr val="tx1"/>
                </a:solidFill>
                <a:latin typeface="+mn-lt"/>
                <a:ea typeface="+mn-ea"/>
                <a:cs typeface="+mn-cs"/>
              </a:rPr>
              <a:t>Zmeny vo vyprázdňovaní: hnačka</a:t>
            </a:r>
          </a:p>
          <a:p>
            <a:r>
              <a:rPr lang="sk-SK" sz="1200" b="0" i="0" kern="1200" dirty="0" smtClean="0">
                <a:solidFill>
                  <a:schemeClr val="tx1"/>
                </a:solidFill>
                <a:latin typeface="+mn-lt"/>
                <a:ea typeface="+mn-ea"/>
                <a:cs typeface="+mn-cs"/>
              </a:rPr>
              <a:t>Pretrvávajúca hnačka (vyprázdňovanie šesť alebo viac krát denne) môže byť príznakom vážnejšieho ochorenia, aj keď príčinou nie je rakovina pankreasu.</a:t>
            </a:r>
          </a:p>
          <a:p>
            <a:r>
              <a:rPr lang="sk-SK" sz="1200" b="0" i="0" kern="1200" dirty="0" smtClean="0">
                <a:solidFill>
                  <a:schemeClr val="tx1"/>
                </a:solidFill>
                <a:latin typeface="+mn-lt"/>
                <a:ea typeface="+mn-ea"/>
                <a:cs typeface="+mn-cs"/>
              </a:rPr>
              <a:t>Ak hnačka obmedzuje každodenné činnosti, poraďte sa so svojím lekárom.</a:t>
            </a:r>
          </a:p>
          <a:p>
            <a:r>
              <a:rPr lang="sk-SK" sz="1200" b="1" i="0" kern="1200" dirty="0" smtClean="0">
                <a:solidFill>
                  <a:schemeClr val="tx1"/>
                </a:solidFill>
                <a:latin typeface="+mn-lt"/>
                <a:ea typeface="+mn-ea"/>
                <a:cs typeface="+mn-cs"/>
              </a:rPr>
              <a:t>Zmena vo vyprázdňovaní: ílovitá stolica</a:t>
            </a:r>
          </a:p>
          <a:p>
            <a:r>
              <a:rPr lang="sk-SK" sz="1200" b="0" i="0" kern="1200" dirty="0" smtClean="0">
                <a:solidFill>
                  <a:schemeClr val="tx1"/>
                </a:solidFill>
                <a:latin typeface="+mn-lt"/>
                <a:ea typeface="+mn-ea"/>
                <a:cs typeface="+mn-cs"/>
              </a:rPr>
              <a:t>Príznakom môže byť mastná, svetlá stolica s hnilobným zápachom.</a:t>
            </a:r>
          </a:p>
          <a:p>
            <a:r>
              <a:rPr lang="sk-SK" sz="1200" b="0" i="0" kern="1200" dirty="0" smtClean="0">
                <a:solidFill>
                  <a:schemeClr val="tx1"/>
                </a:solidFill>
                <a:latin typeface="+mn-lt"/>
                <a:ea typeface="+mn-ea"/>
                <a:cs typeface="+mn-cs"/>
              </a:rPr>
              <a:t>Príčinou môže byť upchatie žlčovodu v dôsledku nádoru v pankrease.</a:t>
            </a:r>
          </a:p>
          <a:p>
            <a:r>
              <a:rPr lang="sk-SK" sz="1200" b="1" i="0" kern="1200" dirty="0" smtClean="0">
                <a:solidFill>
                  <a:schemeClr val="tx1"/>
                </a:solidFill>
                <a:latin typeface="+mn-lt"/>
                <a:ea typeface="+mn-ea"/>
                <a:cs typeface="+mn-cs"/>
              </a:rPr>
              <a:t>Bolesti v krížovej časti chrbta</a:t>
            </a:r>
          </a:p>
          <a:p>
            <a:r>
              <a:rPr lang="sk-SK" sz="1200" b="0" i="0" kern="1200" dirty="0" smtClean="0">
                <a:solidFill>
                  <a:schemeClr val="tx1"/>
                </a:solidFill>
                <a:latin typeface="+mn-lt"/>
                <a:ea typeface="+mn-ea"/>
                <a:cs typeface="+mn-cs"/>
              </a:rPr>
              <a:t>Asi u 7 z 10 ľudí s karcinómom pankreasu je prvým dôvodom návštevy lekára bolesť chrbta.</a:t>
            </a:r>
          </a:p>
          <a:p>
            <a:r>
              <a:rPr lang="sk-SK" sz="1200" b="0" i="0" kern="1200" dirty="0" smtClean="0">
                <a:solidFill>
                  <a:schemeClr val="tx1"/>
                </a:solidFill>
                <a:latin typeface="+mn-lt"/>
                <a:ea typeface="+mn-ea"/>
                <a:cs typeface="+mn-cs"/>
              </a:rPr>
              <a:t>Predovšetkým ak sa nádor nachádza v tele alebo na chvoste pankreasu a vyvíja tlak na nervy.</a:t>
            </a:r>
          </a:p>
          <a:p>
            <a:r>
              <a:rPr lang="sk-SK" sz="1200" b="1" i="0" kern="1200" dirty="0" smtClean="0">
                <a:solidFill>
                  <a:schemeClr val="tx1"/>
                </a:solidFill>
                <a:latin typeface="+mn-lt"/>
                <a:ea typeface="+mn-ea"/>
                <a:cs typeface="+mn-cs"/>
              </a:rPr>
              <a:t>Rozvoj alebo zhoršenie diabetes mellitus bez zvýšenia telesnej hmotnosti</a:t>
            </a:r>
          </a:p>
          <a:p>
            <a:r>
              <a:rPr lang="sk-SK" sz="1200" b="0" i="0" kern="1200" dirty="0" smtClean="0">
                <a:solidFill>
                  <a:schemeClr val="tx1"/>
                </a:solidFill>
                <a:latin typeface="+mn-lt"/>
                <a:ea typeface="+mn-ea"/>
                <a:cs typeface="+mn-cs"/>
              </a:rPr>
              <a:t>Nádor pankreasu ničí bunky pankreasu, ktoré produkujú inzulín, čo môže viesť k vzniku diabetes mellitus.</a:t>
            </a:r>
          </a:p>
          <a:p>
            <a:r>
              <a:rPr lang="sk-SK" sz="1200" b="0" i="0" kern="1200" dirty="0" smtClean="0">
                <a:solidFill>
                  <a:schemeClr val="tx1"/>
                </a:solidFill>
                <a:latin typeface="+mn-lt"/>
                <a:ea typeface="+mn-ea"/>
                <a:cs typeface="+mn-cs"/>
              </a:rPr>
              <a:t>Príznaky sú rozmazané videnie, extrémna únava, pomalé hojenie rán, neustály pocit smädu a hladu.</a:t>
            </a:r>
          </a:p>
          <a:p>
            <a:r>
              <a:rPr lang="sk-SK" sz="1200" b="1" i="0" kern="1200" dirty="0" smtClean="0">
                <a:solidFill>
                  <a:schemeClr val="tx1"/>
                </a:solidFill>
                <a:latin typeface="+mn-lt"/>
                <a:ea typeface="+mn-ea"/>
                <a:cs typeface="+mn-cs"/>
              </a:rPr>
              <a:t>Hlboká žilová trombóza</a:t>
            </a:r>
          </a:p>
          <a:p>
            <a:r>
              <a:rPr lang="sk-SK" sz="1200" b="0" i="0" kern="1200" dirty="0" smtClean="0">
                <a:solidFill>
                  <a:schemeClr val="tx1"/>
                </a:solidFill>
                <a:latin typeface="+mn-lt"/>
                <a:ea typeface="+mn-ea"/>
                <a:cs typeface="+mn-cs"/>
              </a:rPr>
              <a:t>Dýchavičnosť alebo bolesť môže byť spôsobená krvnými zrazeninami v hlbokých žilách nôh, panvy a ramien ako dôsledok komplikácií rakoviny pankreasu.</a:t>
            </a:r>
          </a:p>
          <a:p>
            <a:r>
              <a:rPr lang="sk-SK" sz="1200" b="0" i="0" kern="1200" dirty="0" smtClean="0">
                <a:solidFill>
                  <a:schemeClr val="tx1"/>
                </a:solidFill>
                <a:latin typeface="+mn-lt"/>
                <a:ea typeface="+mn-ea"/>
                <a:cs typeface="+mn-cs"/>
              </a:rPr>
              <a:t>Pokiaľ sa u vás prejavia dva a viac z týchto symptómov navštívte svojho lekára, tieto symptómy môžu indikovať karcinóm pankreasu.</a:t>
            </a:r>
          </a:p>
          <a:p>
            <a:endParaRPr lang="sk-SK" dirty="0"/>
          </a:p>
        </p:txBody>
      </p:sp>
      <p:sp>
        <p:nvSpPr>
          <p:cNvPr id="4" name="Zástupný symbol pro číslo snímku 3"/>
          <p:cNvSpPr>
            <a:spLocks noGrp="1"/>
          </p:cNvSpPr>
          <p:nvPr>
            <p:ph type="sldNum" sz="quarter" idx="10"/>
          </p:nvPr>
        </p:nvSpPr>
        <p:spPr/>
        <p:txBody>
          <a:bodyPr/>
          <a:lstStyle/>
          <a:p>
            <a:fld id="{C3E2E860-6700-4C10-9C3A-A4E42C7A5535}" type="slidenum">
              <a:rPr lang="sk-SK" smtClean="0"/>
              <a:t>23</a:t>
            </a:fld>
            <a:endParaRPr lang="sk-SK"/>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70000" lnSpcReduction="20000"/>
          </a:bodyPr>
          <a:lstStyle/>
          <a:p>
            <a:r>
              <a:rPr lang="sk-SK" sz="1200" b="0" i="0" kern="1200" dirty="0" err="1" smtClean="0">
                <a:solidFill>
                  <a:schemeClr val="tx1"/>
                </a:solidFill>
                <a:latin typeface="+mn-lt"/>
                <a:ea typeface="+mn-ea"/>
                <a:cs typeface="+mn-cs"/>
              </a:rPr>
              <a:t>Akovin</a:t>
            </a:r>
            <a:r>
              <a:rPr lang="sk-SK" sz="1200" b="0" i="0" kern="1200" dirty="0" smtClean="0">
                <a:solidFill>
                  <a:schemeClr val="tx1"/>
                </a:solidFill>
                <a:latin typeface="+mn-lt"/>
                <a:ea typeface="+mn-ea"/>
                <a:cs typeface="+mn-cs"/>
              </a:rPr>
              <a:t> výziev na a pankreasu je málo poznaným ochorením, ktoré sa ťažko diagnostikuje i lieči. Príznaky nie sú špecifické, a preto môžu byť mylne interpretované. Pokiaľ sa u vás prejavia dva a viac z týchto symptómov navštívte svojho lekára, tieto symptómy môžu indikovať karcinóm pankreasu.</a:t>
            </a:r>
          </a:p>
          <a:p>
            <a:r>
              <a:rPr lang="sk-SK" sz="1200" b="1" i="0" kern="1200" dirty="0" smtClean="0">
                <a:solidFill>
                  <a:schemeClr val="tx1"/>
                </a:solidFill>
                <a:latin typeface="+mn-lt"/>
                <a:ea typeface="+mn-ea"/>
                <a:cs typeface="+mn-cs"/>
              </a:rPr>
              <a:t>Depresia</a:t>
            </a:r>
          </a:p>
          <a:p>
            <a:r>
              <a:rPr lang="sk-SK" sz="1200" b="0" i="0" kern="1200" dirty="0" smtClean="0">
                <a:solidFill>
                  <a:schemeClr val="tx1"/>
                </a:solidFill>
                <a:latin typeface="+mn-lt"/>
                <a:ea typeface="+mn-ea"/>
                <a:cs typeface="+mn-cs"/>
              </a:rPr>
              <a:t>Po diagnóze rakoviny často nasledujú pocity depresie, ale v prípade rakoviny pankreasu môže byť depresia jedným so symptómov tejto diagnózy (tzv. somatogénna depresia).</a:t>
            </a:r>
          </a:p>
          <a:p>
            <a:r>
              <a:rPr lang="sk-SK" sz="1200" b="1" i="0" kern="1200" dirty="0" smtClean="0">
                <a:solidFill>
                  <a:schemeClr val="tx1"/>
                </a:solidFill>
                <a:latin typeface="+mn-lt"/>
                <a:ea typeface="+mn-ea"/>
                <a:cs typeface="+mn-cs"/>
              </a:rPr>
              <a:t>Žltačka – bez bolesti</a:t>
            </a:r>
          </a:p>
          <a:p>
            <a:r>
              <a:rPr lang="sk-SK" sz="1200" b="0" i="0" kern="1200" dirty="0" smtClean="0">
                <a:solidFill>
                  <a:schemeClr val="tx1"/>
                </a:solidFill>
                <a:latin typeface="+mn-lt"/>
                <a:ea typeface="+mn-ea"/>
                <a:cs typeface="+mn-cs"/>
              </a:rPr>
              <a:t>Hromadenie žlče spôsobí, že pokožka a očné bielka sa sfarbia dožlta.</a:t>
            </a:r>
          </a:p>
          <a:p>
            <a:r>
              <a:rPr lang="sk-SK" sz="1200" b="0" i="0" kern="1200" dirty="0" smtClean="0">
                <a:solidFill>
                  <a:schemeClr val="tx1"/>
                </a:solidFill>
                <a:latin typeface="+mn-lt"/>
                <a:ea typeface="+mn-ea"/>
                <a:cs typeface="+mn-cs"/>
              </a:rPr>
              <a:t>Môže ju sprevádzať svrbenie a tmavo zafarbený moč.</a:t>
            </a:r>
          </a:p>
          <a:p>
            <a:r>
              <a:rPr lang="sk-SK" sz="1200" b="0" i="0" kern="1200" dirty="0" smtClean="0">
                <a:solidFill>
                  <a:schemeClr val="tx1"/>
                </a:solidFill>
                <a:latin typeface="+mn-lt"/>
                <a:ea typeface="+mn-ea"/>
                <a:cs typeface="+mn-cs"/>
              </a:rPr>
              <a:t>Príčinou môžu byť aj nenádorové ochorenia, ako sú napríklad žlčové kamene.</a:t>
            </a:r>
          </a:p>
          <a:p>
            <a:r>
              <a:rPr lang="sk-SK" sz="1200" b="1" i="0" kern="1200" dirty="0" smtClean="0">
                <a:solidFill>
                  <a:schemeClr val="tx1"/>
                </a:solidFill>
                <a:latin typeface="+mn-lt"/>
                <a:ea typeface="+mn-ea"/>
                <a:cs typeface="+mn-cs"/>
              </a:rPr>
              <a:t>Nevoľnosť</a:t>
            </a:r>
          </a:p>
          <a:p>
            <a:r>
              <a:rPr lang="sk-SK" sz="1200" b="0" i="0" kern="1200" dirty="0" smtClean="0">
                <a:solidFill>
                  <a:schemeClr val="tx1"/>
                </a:solidFill>
                <a:latin typeface="+mn-lt"/>
                <a:ea typeface="+mn-ea"/>
                <a:cs typeface="+mn-cs"/>
              </a:rPr>
              <a:t>Pocity nevoľnosti môžu vznikať z rôznych dôvodov - nádor môže blokovať žlčovod alebo tlačiť na dvanástnik čo komplikuje trávenie. Následkom môže byť zápal v okolitej oblasti alebo žltačka.</a:t>
            </a:r>
          </a:p>
          <a:p>
            <a:r>
              <a:rPr lang="sk-SK" sz="1200" b="1" i="0" kern="1200" dirty="0" smtClean="0">
                <a:solidFill>
                  <a:schemeClr val="tx1"/>
                </a:solidFill>
                <a:latin typeface="+mn-lt"/>
                <a:ea typeface="+mn-ea"/>
                <a:cs typeface="+mn-cs"/>
              </a:rPr>
              <a:t>Bolesti brucha</a:t>
            </a:r>
          </a:p>
          <a:p>
            <a:r>
              <a:rPr lang="sk-SK" sz="1200" b="0" i="0" kern="1200" dirty="0" smtClean="0">
                <a:solidFill>
                  <a:schemeClr val="tx1"/>
                </a:solidFill>
                <a:latin typeface="+mn-lt"/>
                <a:ea typeface="+mn-ea"/>
                <a:cs typeface="+mn-cs"/>
              </a:rPr>
              <a:t>Často začínajú pocitmi nepohodlia alebo bolesťou v bruchu, ktorá vystreľuje do chrbta.</a:t>
            </a:r>
          </a:p>
          <a:p>
            <a:r>
              <a:rPr lang="sk-SK" sz="1200" b="0" i="0" kern="1200" dirty="0" smtClean="0">
                <a:solidFill>
                  <a:schemeClr val="tx1"/>
                </a:solidFill>
                <a:latin typeface="+mn-lt"/>
                <a:ea typeface="+mn-ea"/>
                <a:cs typeface="+mn-cs"/>
              </a:rPr>
              <a:t>Bolesť sa môže zhoršovať po jedle alebo poležiačky.</a:t>
            </a:r>
          </a:p>
          <a:p>
            <a:r>
              <a:rPr lang="sk-SK" sz="1200" b="0" i="0" kern="1200" dirty="0" smtClean="0">
                <a:solidFill>
                  <a:schemeClr val="tx1"/>
                </a:solidFill>
                <a:latin typeface="+mn-lt"/>
                <a:ea typeface="+mn-ea"/>
                <a:cs typeface="+mn-cs"/>
              </a:rPr>
              <a:t>Zo začiatku bolesti ustupujú, po krátkom čase ale postupne pretrvávajú.</a:t>
            </a:r>
          </a:p>
          <a:p>
            <a:r>
              <a:rPr lang="sk-SK" sz="1200" b="1" i="0" kern="1200" dirty="0" smtClean="0">
                <a:solidFill>
                  <a:schemeClr val="tx1"/>
                </a:solidFill>
                <a:latin typeface="+mn-lt"/>
                <a:ea typeface="+mn-ea"/>
                <a:cs typeface="+mn-cs"/>
              </a:rPr>
              <a:t>Nevysvetliteľná strata hmotnosti</a:t>
            </a:r>
          </a:p>
          <a:p>
            <a:r>
              <a:rPr lang="sk-SK" sz="1200" b="0" i="0" kern="1200" dirty="0" smtClean="0">
                <a:solidFill>
                  <a:schemeClr val="tx1"/>
                </a:solidFill>
                <a:latin typeface="+mn-lt"/>
                <a:ea typeface="+mn-ea"/>
                <a:cs typeface="+mn-cs"/>
              </a:rPr>
              <a:t>Telo spaľuje viac kalórií ako obvykle. Príznakom môže byť znížená chuť do jedla, alebo preferovanie len niektorých potravín.</a:t>
            </a:r>
          </a:p>
          <a:p>
            <a:r>
              <a:rPr lang="sk-SK" sz="1200" b="0" i="0" kern="1200" dirty="0" smtClean="0">
                <a:solidFill>
                  <a:schemeClr val="tx1"/>
                </a:solidFill>
                <a:latin typeface="+mn-lt"/>
                <a:ea typeface="+mn-ea"/>
                <a:cs typeface="+mn-cs"/>
              </a:rPr>
              <a:t>Chudnutie (</a:t>
            </a:r>
            <a:r>
              <a:rPr lang="sk-SK" sz="1200" b="0" i="0" kern="1200" dirty="0" err="1" smtClean="0">
                <a:solidFill>
                  <a:schemeClr val="tx1"/>
                </a:solidFill>
                <a:latin typeface="+mn-lt"/>
                <a:ea typeface="+mn-ea"/>
                <a:cs typeface="+mn-cs"/>
              </a:rPr>
              <a:t>kachexiu</a:t>
            </a:r>
            <a:r>
              <a:rPr lang="sk-SK" sz="1200" b="0" i="0" kern="1200" dirty="0" smtClean="0">
                <a:solidFill>
                  <a:schemeClr val="tx1"/>
                </a:solidFill>
                <a:latin typeface="+mn-lt"/>
                <a:ea typeface="+mn-ea"/>
                <a:cs typeface="+mn-cs"/>
              </a:rPr>
              <a:t>) pri rakovine pankreasu zapríčiňuje predovšetkým zmena metabolizmu bielkovín.</a:t>
            </a:r>
          </a:p>
          <a:p>
            <a:r>
              <a:rPr lang="sk-SK" sz="1200" b="0" i="0" kern="1200" dirty="0" smtClean="0">
                <a:solidFill>
                  <a:schemeClr val="tx1"/>
                </a:solidFill>
                <a:latin typeface="+mn-lt"/>
                <a:ea typeface="+mn-ea"/>
                <a:cs typeface="+mn-cs"/>
              </a:rPr>
              <a:t>Strata hmotnosti nemusí byť sprevádzaná výraznými bolesťami.</a:t>
            </a:r>
          </a:p>
          <a:p>
            <a:r>
              <a:rPr lang="sk-SK" sz="1200" b="1" i="0" kern="1200" dirty="0" smtClean="0">
                <a:solidFill>
                  <a:schemeClr val="tx1"/>
                </a:solidFill>
                <a:latin typeface="+mn-lt"/>
                <a:ea typeface="+mn-ea"/>
                <a:cs typeface="+mn-cs"/>
              </a:rPr>
              <a:t>Zmeny vo vyprázdňovaní: hnačka</a:t>
            </a:r>
          </a:p>
          <a:p>
            <a:r>
              <a:rPr lang="sk-SK" sz="1200" b="0" i="0" kern="1200" dirty="0" smtClean="0">
                <a:solidFill>
                  <a:schemeClr val="tx1"/>
                </a:solidFill>
                <a:latin typeface="+mn-lt"/>
                <a:ea typeface="+mn-ea"/>
                <a:cs typeface="+mn-cs"/>
              </a:rPr>
              <a:t>Pretrvávajúca hnačka (vyprázdňovanie šesť alebo viac krát denne) môže byť príznakom vážnejšieho ochorenia, aj keď príčinou nie je rakovina pankreasu.</a:t>
            </a:r>
          </a:p>
          <a:p>
            <a:r>
              <a:rPr lang="sk-SK" sz="1200" b="0" i="0" kern="1200" dirty="0" smtClean="0">
                <a:solidFill>
                  <a:schemeClr val="tx1"/>
                </a:solidFill>
                <a:latin typeface="+mn-lt"/>
                <a:ea typeface="+mn-ea"/>
                <a:cs typeface="+mn-cs"/>
              </a:rPr>
              <a:t>Ak hnačka obmedzuje každodenné činnosti, poraďte sa so svojím lekárom.</a:t>
            </a:r>
          </a:p>
          <a:p>
            <a:r>
              <a:rPr lang="sk-SK" sz="1200" b="1" i="0" kern="1200" dirty="0" smtClean="0">
                <a:solidFill>
                  <a:schemeClr val="tx1"/>
                </a:solidFill>
                <a:latin typeface="+mn-lt"/>
                <a:ea typeface="+mn-ea"/>
                <a:cs typeface="+mn-cs"/>
              </a:rPr>
              <a:t>Zmena vo vyprázdňovaní: ílovitá stolica</a:t>
            </a:r>
          </a:p>
          <a:p>
            <a:r>
              <a:rPr lang="sk-SK" sz="1200" b="0" i="0" kern="1200" dirty="0" smtClean="0">
                <a:solidFill>
                  <a:schemeClr val="tx1"/>
                </a:solidFill>
                <a:latin typeface="+mn-lt"/>
                <a:ea typeface="+mn-ea"/>
                <a:cs typeface="+mn-cs"/>
              </a:rPr>
              <a:t>Príznakom môže byť mastná, svetlá stolica s hnilobným zápachom.</a:t>
            </a:r>
          </a:p>
          <a:p>
            <a:r>
              <a:rPr lang="sk-SK" sz="1200" b="0" i="0" kern="1200" dirty="0" smtClean="0">
                <a:solidFill>
                  <a:schemeClr val="tx1"/>
                </a:solidFill>
                <a:latin typeface="+mn-lt"/>
                <a:ea typeface="+mn-ea"/>
                <a:cs typeface="+mn-cs"/>
              </a:rPr>
              <a:t>Príčinou môže byť upchatie žlčovodu v dôsledku nádoru v pankrease.</a:t>
            </a:r>
          </a:p>
          <a:p>
            <a:r>
              <a:rPr lang="sk-SK" sz="1200" b="1" i="0" kern="1200" dirty="0" smtClean="0">
                <a:solidFill>
                  <a:schemeClr val="tx1"/>
                </a:solidFill>
                <a:latin typeface="+mn-lt"/>
                <a:ea typeface="+mn-ea"/>
                <a:cs typeface="+mn-cs"/>
              </a:rPr>
              <a:t>Bolesti v krížovej časti chrbta</a:t>
            </a:r>
          </a:p>
          <a:p>
            <a:r>
              <a:rPr lang="sk-SK" sz="1200" b="0" i="0" kern="1200" dirty="0" smtClean="0">
                <a:solidFill>
                  <a:schemeClr val="tx1"/>
                </a:solidFill>
                <a:latin typeface="+mn-lt"/>
                <a:ea typeface="+mn-ea"/>
                <a:cs typeface="+mn-cs"/>
              </a:rPr>
              <a:t>Asi u 7 z 10 ľudí s karcinómom pankreasu je prvým dôvodom návštevy lekára bolesť chrbta.</a:t>
            </a:r>
          </a:p>
          <a:p>
            <a:r>
              <a:rPr lang="sk-SK" sz="1200" b="0" i="0" kern="1200" dirty="0" smtClean="0">
                <a:solidFill>
                  <a:schemeClr val="tx1"/>
                </a:solidFill>
                <a:latin typeface="+mn-lt"/>
                <a:ea typeface="+mn-ea"/>
                <a:cs typeface="+mn-cs"/>
              </a:rPr>
              <a:t>Predovšetkým ak sa nádor nachádza v tele alebo na chvoste pankreasu a vyvíja tlak na nervy.</a:t>
            </a:r>
          </a:p>
          <a:p>
            <a:r>
              <a:rPr lang="sk-SK" sz="1200" b="1" i="0" kern="1200" dirty="0" smtClean="0">
                <a:solidFill>
                  <a:schemeClr val="tx1"/>
                </a:solidFill>
                <a:latin typeface="+mn-lt"/>
                <a:ea typeface="+mn-ea"/>
                <a:cs typeface="+mn-cs"/>
              </a:rPr>
              <a:t>Rozvoj alebo zhoršenie diabetes mellitus bez zvýšenia telesnej hmotnosti</a:t>
            </a:r>
          </a:p>
          <a:p>
            <a:r>
              <a:rPr lang="sk-SK" sz="1200" b="0" i="0" kern="1200" dirty="0" smtClean="0">
                <a:solidFill>
                  <a:schemeClr val="tx1"/>
                </a:solidFill>
                <a:latin typeface="+mn-lt"/>
                <a:ea typeface="+mn-ea"/>
                <a:cs typeface="+mn-cs"/>
              </a:rPr>
              <a:t>Nádor pankreasu ničí bunky pankreasu, ktoré produkujú inzulín, čo môže viesť k vzniku diabetes mellitus.</a:t>
            </a:r>
          </a:p>
          <a:p>
            <a:r>
              <a:rPr lang="sk-SK" sz="1200" b="0" i="0" kern="1200" dirty="0" smtClean="0">
                <a:solidFill>
                  <a:schemeClr val="tx1"/>
                </a:solidFill>
                <a:latin typeface="+mn-lt"/>
                <a:ea typeface="+mn-ea"/>
                <a:cs typeface="+mn-cs"/>
              </a:rPr>
              <a:t>Príznaky sú rozmazané videnie, extrémna únava, pomalé hojenie rán, neustály pocit smädu a hladu.</a:t>
            </a:r>
          </a:p>
          <a:p>
            <a:r>
              <a:rPr lang="sk-SK" sz="1200" b="1" i="0" kern="1200" dirty="0" smtClean="0">
                <a:solidFill>
                  <a:schemeClr val="tx1"/>
                </a:solidFill>
                <a:latin typeface="+mn-lt"/>
                <a:ea typeface="+mn-ea"/>
                <a:cs typeface="+mn-cs"/>
              </a:rPr>
              <a:t>Hlboká žilová trombóza</a:t>
            </a:r>
          </a:p>
          <a:p>
            <a:r>
              <a:rPr lang="sk-SK" sz="1200" b="0" i="0" kern="1200" dirty="0" smtClean="0">
                <a:solidFill>
                  <a:schemeClr val="tx1"/>
                </a:solidFill>
                <a:latin typeface="+mn-lt"/>
                <a:ea typeface="+mn-ea"/>
                <a:cs typeface="+mn-cs"/>
              </a:rPr>
              <a:t>Dýchavičnosť alebo bolesť môže byť spôsobená krvnými zrazeninami v hlbokých žilách nôh, panvy a ramien ako dôsledok komplikácií rakoviny pankreasu.</a:t>
            </a:r>
          </a:p>
          <a:p>
            <a:r>
              <a:rPr lang="sk-SK" sz="1200" b="0" i="0" kern="1200" dirty="0" smtClean="0">
                <a:solidFill>
                  <a:schemeClr val="tx1"/>
                </a:solidFill>
                <a:latin typeface="+mn-lt"/>
                <a:ea typeface="+mn-ea"/>
                <a:cs typeface="+mn-cs"/>
              </a:rPr>
              <a:t>Pokiaľ sa u vás prejavia dva a viac z týchto symptómov navštívte svojho lekára, tieto symptómy môžu indikovať karcinóm pankreasu.</a:t>
            </a:r>
          </a:p>
          <a:p>
            <a:endParaRPr lang="sk-SK" dirty="0"/>
          </a:p>
        </p:txBody>
      </p:sp>
      <p:sp>
        <p:nvSpPr>
          <p:cNvPr id="4" name="Zástupný symbol pro číslo snímku 3"/>
          <p:cNvSpPr>
            <a:spLocks noGrp="1"/>
          </p:cNvSpPr>
          <p:nvPr>
            <p:ph type="sldNum" sz="quarter" idx="10"/>
          </p:nvPr>
        </p:nvSpPr>
        <p:spPr/>
        <p:txBody>
          <a:bodyPr/>
          <a:lstStyle/>
          <a:p>
            <a:fld id="{C3E2E860-6700-4C10-9C3A-A4E42C7A5535}" type="slidenum">
              <a:rPr lang="sk-SK" smtClean="0"/>
              <a:t>24</a:t>
            </a:fld>
            <a:endParaRPr lang="sk-S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1200" dirty="0" smtClean="0"/>
              <a:t>Pankreas je uložený za pobrušnicou (peritoneum). Z vnútorných orgánov je najlepšie chránený – spredu je krytý svalmi prednej brušnej steny a žalúdkom (medzi nimi je tuková Pankreas je uložený za pobrušnicou (peritoneum). Z vnútorných orgánov je najlepšie chránený – spredu je krytý svalmi prednej brušnej steny a žalúdkom (medzi nimi je tuková  vrstva, tzv. omentum), zozadu chrbtovými svalmi.</a:t>
            </a:r>
            <a:endParaRPr lang="sk-SK" sz="1200" b="1" dirty="0" smtClean="0">
              <a:solidFill>
                <a:srgbClr val="7E0000"/>
              </a:solidFill>
            </a:endParaRPr>
          </a:p>
          <a:p>
            <a:endParaRPr lang="sk-SK" dirty="0"/>
          </a:p>
        </p:txBody>
      </p:sp>
      <p:sp>
        <p:nvSpPr>
          <p:cNvPr id="4" name="Zástupný symbol pro číslo snímku 3"/>
          <p:cNvSpPr>
            <a:spLocks noGrp="1"/>
          </p:cNvSpPr>
          <p:nvPr>
            <p:ph type="sldNum" sz="quarter" idx="10"/>
          </p:nvPr>
        </p:nvSpPr>
        <p:spPr/>
        <p:txBody>
          <a:bodyPr/>
          <a:lstStyle/>
          <a:p>
            <a:fld id="{C3E2E860-6700-4C10-9C3A-A4E42C7A5535}" type="slidenum">
              <a:rPr lang="sk-SK" smtClean="0"/>
              <a:t>6</a:t>
            </a:fld>
            <a:endParaRPr lang="sk-S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70000" lnSpcReduction="20000"/>
          </a:bodyPr>
          <a:lstStyle/>
          <a:p>
            <a:r>
              <a:rPr lang="sk-SK" sz="1200" b="0" i="0" kern="1200" dirty="0" err="1" smtClean="0">
                <a:solidFill>
                  <a:schemeClr val="tx1"/>
                </a:solidFill>
                <a:latin typeface="+mn-lt"/>
                <a:ea typeface="+mn-ea"/>
                <a:cs typeface="+mn-cs"/>
              </a:rPr>
              <a:t>Akovin</a:t>
            </a:r>
            <a:r>
              <a:rPr lang="sk-SK" sz="1200" b="0" i="0" kern="1200" dirty="0" smtClean="0">
                <a:solidFill>
                  <a:schemeClr val="tx1"/>
                </a:solidFill>
                <a:latin typeface="+mn-lt"/>
                <a:ea typeface="+mn-ea"/>
                <a:cs typeface="+mn-cs"/>
              </a:rPr>
              <a:t> výziev na a pankreasu je málo poznaným ochorením, ktoré sa ťažko diagnostikuje i lieči. Príznaky nie sú špecifické, a preto môžu byť mylne interpretované. Pokiaľ sa u vás prejavia dva a viac z týchto symptómov navštívte svojho lekára, tieto symptómy môžu indikovať karcinóm pankreasu.</a:t>
            </a:r>
          </a:p>
          <a:p>
            <a:r>
              <a:rPr lang="sk-SK" sz="1200" b="1" i="0" kern="1200" dirty="0" smtClean="0">
                <a:solidFill>
                  <a:schemeClr val="tx1"/>
                </a:solidFill>
                <a:latin typeface="+mn-lt"/>
                <a:ea typeface="+mn-ea"/>
                <a:cs typeface="+mn-cs"/>
              </a:rPr>
              <a:t>Depresia</a:t>
            </a:r>
          </a:p>
          <a:p>
            <a:r>
              <a:rPr lang="sk-SK" sz="1200" b="0" i="0" kern="1200" dirty="0" smtClean="0">
                <a:solidFill>
                  <a:schemeClr val="tx1"/>
                </a:solidFill>
                <a:latin typeface="+mn-lt"/>
                <a:ea typeface="+mn-ea"/>
                <a:cs typeface="+mn-cs"/>
              </a:rPr>
              <a:t>Po diagnóze rakoviny často nasledujú pocity depresie, ale v prípade rakoviny pankreasu môže byť depresia jedným so symptómov tejto diagnózy (tzv. somatogénna depresia).</a:t>
            </a:r>
          </a:p>
          <a:p>
            <a:r>
              <a:rPr lang="sk-SK" sz="1200" b="1" i="0" kern="1200" dirty="0" smtClean="0">
                <a:solidFill>
                  <a:schemeClr val="tx1"/>
                </a:solidFill>
                <a:latin typeface="+mn-lt"/>
                <a:ea typeface="+mn-ea"/>
                <a:cs typeface="+mn-cs"/>
              </a:rPr>
              <a:t>Žltačka – bez bolesti</a:t>
            </a:r>
          </a:p>
          <a:p>
            <a:r>
              <a:rPr lang="sk-SK" sz="1200" b="0" i="0" kern="1200" dirty="0" smtClean="0">
                <a:solidFill>
                  <a:schemeClr val="tx1"/>
                </a:solidFill>
                <a:latin typeface="+mn-lt"/>
                <a:ea typeface="+mn-ea"/>
                <a:cs typeface="+mn-cs"/>
              </a:rPr>
              <a:t>Hromadenie žlče spôsobí, že pokožka a očné bielka sa sfarbia dožlta.</a:t>
            </a:r>
          </a:p>
          <a:p>
            <a:r>
              <a:rPr lang="sk-SK" sz="1200" b="0" i="0" kern="1200" dirty="0" smtClean="0">
                <a:solidFill>
                  <a:schemeClr val="tx1"/>
                </a:solidFill>
                <a:latin typeface="+mn-lt"/>
                <a:ea typeface="+mn-ea"/>
                <a:cs typeface="+mn-cs"/>
              </a:rPr>
              <a:t>Môže ju sprevádzať svrbenie a tmavo zafarbený moč.</a:t>
            </a:r>
          </a:p>
          <a:p>
            <a:r>
              <a:rPr lang="sk-SK" sz="1200" b="0" i="0" kern="1200" dirty="0" smtClean="0">
                <a:solidFill>
                  <a:schemeClr val="tx1"/>
                </a:solidFill>
                <a:latin typeface="+mn-lt"/>
                <a:ea typeface="+mn-ea"/>
                <a:cs typeface="+mn-cs"/>
              </a:rPr>
              <a:t>Príčinou môžu byť aj nenádorové ochorenia, ako sú napríklad žlčové kamene.</a:t>
            </a:r>
          </a:p>
          <a:p>
            <a:r>
              <a:rPr lang="sk-SK" sz="1200" b="1" i="0" kern="1200" dirty="0" smtClean="0">
                <a:solidFill>
                  <a:schemeClr val="tx1"/>
                </a:solidFill>
                <a:latin typeface="+mn-lt"/>
                <a:ea typeface="+mn-ea"/>
                <a:cs typeface="+mn-cs"/>
              </a:rPr>
              <a:t>Nevoľnosť</a:t>
            </a:r>
          </a:p>
          <a:p>
            <a:r>
              <a:rPr lang="sk-SK" sz="1200" b="0" i="0" kern="1200" dirty="0" smtClean="0">
                <a:solidFill>
                  <a:schemeClr val="tx1"/>
                </a:solidFill>
                <a:latin typeface="+mn-lt"/>
                <a:ea typeface="+mn-ea"/>
                <a:cs typeface="+mn-cs"/>
              </a:rPr>
              <a:t>Pocity nevoľnosti môžu vznikať z rôznych dôvodov - nádor môže blokovať žlčovod alebo tlačiť na dvanástnik čo komplikuje trávenie. Následkom môže byť zápal v okolitej oblasti alebo žltačka.</a:t>
            </a:r>
          </a:p>
          <a:p>
            <a:r>
              <a:rPr lang="sk-SK" sz="1200" b="1" i="0" kern="1200" dirty="0" smtClean="0">
                <a:solidFill>
                  <a:schemeClr val="tx1"/>
                </a:solidFill>
                <a:latin typeface="+mn-lt"/>
                <a:ea typeface="+mn-ea"/>
                <a:cs typeface="+mn-cs"/>
              </a:rPr>
              <a:t>Bolesti brucha</a:t>
            </a:r>
          </a:p>
          <a:p>
            <a:r>
              <a:rPr lang="sk-SK" sz="1200" b="0" i="0" kern="1200" dirty="0" smtClean="0">
                <a:solidFill>
                  <a:schemeClr val="tx1"/>
                </a:solidFill>
                <a:latin typeface="+mn-lt"/>
                <a:ea typeface="+mn-ea"/>
                <a:cs typeface="+mn-cs"/>
              </a:rPr>
              <a:t>Často začínajú pocitmi nepohodlia alebo bolesťou v bruchu, ktorá vystreľuje do chrbta.</a:t>
            </a:r>
          </a:p>
          <a:p>
            <a:r>
              <a:rPr lang="sk-SK" sz="1200" b="0" i="0" kern="1200" dirty="0" smtClean="0">
                <a:solidFill>
                  <a:schemeClr val="tx1"/>
                </a:solidFill>
                <a:latin typeface="+mn-lt"/>
                <a:ea typeface="+mn-ea"/>
                <a:cs typeface="+mn-cs"/>
              </a:rPr>
              <a:t>Bolesť sa môže zhoršovať po jedle alebo poležiačky.</a:t>
            </a:r>
          </a:p>
          <a:p>
            <a:r>
              <a:rPr lang="sk-SK" sz="1200" b="0" i="0" kern="1200" dirty="0" smtClean="0">
                <a:solidFill>
                  <a:schemeClr val="tx1"/>
                </a:solidFill>
                <a:latin typeface="+mn-lt"/>
                <a:ea typeface="+mn-ea"/>
                <a:cs typeface="+mn-cs"/>
              </a:rPr>
              <a:t>Zo začiatku bolesti ustupujú, po krátkom čase ale postupne pretrvávajú.</a:t>
            </a:r>
          </a:p>
          <a:p>
            <a:r>
              <a:rPr lang="sk-SK" sz="1200" b="1" i="0" kern="1200" dirty="0" smtClean="0">
                <a:solidFill>
                  <a:schemeClr val="tx1"/>
                </a:solidFill>
                <a:latin typeface="+mn-lt"/>
                <a:ea typeface="+mn-ea"/>
                <a:cs typeface="+mn-cs"/>
              </a:rPr>
              <a:t>Nevysvetliteľná strata hmotnosti</a:t>
            </a:r>
          </a:p>
          <a:p>
            <a:r>
              <a:rPr lang="sk-SK" sz="1200" b="0" i="0" kern="1200" dirty="0" smtClean="0">
                <a:solidFill>
                  <a:schemeClr val="tx1"/>
                </a:solidFill>
                <a:latin typeface="+mn-lt"/>
                <a:ea typeface="+mn-ea"/>
                <a:cs typeface="+mn-cs"/>
              </a:rPr>
              <a:t>Telo spaľuje viac kalórií ako obvykle. Príznakom môže byť znížená chuť do jedla, alebo preferovanie len niektorých potravín.</a:t>
            </a:r>
          </a:p>
          <a:p>
            <a:r>
              <a:rPr lang="sk-SK" sz="1200" b="0" i="0" kern="1200" dirty="0" smtClean="0">
                <a:solidFill>
                  <a:schemeClr val="tx1"/>
                </a:solidFill>
                <a:latin typeface="+mn-lt"/>
                <a:ea typeface="+mn-ea"/>
                <a:cs typeface="+mn-cs"/>
              </a:rPr>
              <a:t>Chudnutie (</a:t>
            </a:r>
            <a:r>
              <a:rPr lang="sk-SK" sz="1200" b="0" i="0" kern="1200" dirty="0" err="1" smtClean="0">
                <a:solidFill>
                  <a:schemeClr val="tx1"/>
                </a:solidFill>
                <a:latin typeface="+mn-lt"/>
                <a:ea typeface="+mn-ea"/>
                <a:cs typeface="+mn-cs"/>
              </a:rPr>
              <a:t>kachexiu</a:t>
            </a:r>
            <a:r>
              <a:rPr lang="sk-SK" sz="1200" b="0" i="0" kern="1200" dirty="0" smtClean="0">
                <a:solidFill>
                  <a:schemeClr val="tx1"/>
                </a:solidFill>
                <a:latin typeface="+mn-lt"/>
                <a:ea typeface="+mn-ea"/>
                <a:cs typeface="+mn-cs"/>
              </a:rPr>
              <a:t>) pri rakovine pankreasu zapríčiňuje predovšetkým zmena metabolizmu bielkovín.</a:t>
            </a:r>
          </a:p>
          <a:p>
            <a:r>
              <a:rPr lang="sk-SK" sz="1200" b="0" i="0" kern="1200" dirty="0" smtClean="0">
                <a:solidFill>
                  <a:schemeClr val="tx1"/>
                </a:solidFill>
                <a:latin typeface="+mn-lt"/>
                <a:ea typeface="+mn-ea"/>
                <a:cs typeface="+mn-cs"/>
              </a:rPr>
              <a:t>Strata hmotnosti nemusí byť sprevádzaná výraznými bolesťami.</a:t>
            </a:r>
          </a:p>
          <a:p>
            <a:r>
              <a:rPr lang="sk-SK" sz="1200" b="1" i="0" kern="1200" dirty="0" smtClean="0">
                <a:solidFill>
                  <a:schemeClr val="tx1"/>
                </a:solidFill>
                <a:latin typeface="+mn-lt"/>
                <a:ea typeface="+mn-ea"/>
                <a:cs typeface="+mn-cs"/>
              </a:rPr>
              <a:t>Zmeny vo vyprázdňovaní: hnačka</a:t>
            </a:r>
          </a:p>
          <a:p>
            <a:r>
              <a:rPr lang="sk-SK" sz="1200" b="0" i="0" kern="1200" dirty="0" smtClean="0">
                <a:solidFill>
                  <a:schemeClr val="tx1"/>
                </a:solidFill>
                <a:latin typeface="+mn-lt"/>
                <a:ea typeface="+mn-ea"/>
                <a:cs typeface="+mn-cs"/>
              </a:rPr>
              <a:t>Pretrvávajúca hnačka (vyprázdňovanie šesť alebo viac krát denne) môže byť príznakom vážnejšieho ochorenia, aj keď príčinou nie je rakovina pankreasu.</a:t>
            </a:r>
          </a:p>
          <a:p>
            <a:r>
              <a:rPr lang="sk-SK" sz="1200" b="0" i="0" kern="1200" dirty="0" smtClean="0">
                <a:solidFill>
                  <a:schemeClr val="tx1"/>
                </a:solidFill>
                <a:latin typeface="+mn-lt"/>
                <a:ea typeface="+mn-ea"/>
                <a:cs typeface="+mn-cs"/>
              </a:rPr>
              <a:t>Ak hnačka obmedzuje každodenné činnosti, poraďte sa so svojím lekárom.</a:t>
            </a:r>
          </a:p>
          <a:p>
            <a:r>
              <a:rPr lang="sk-SK" sz="1200" b="1" i="0" kern="1200" dirty="0" smtClean="0">
                <a:solidFill>
                  <a:schemeClr val="tx1"/>
                </a:solidFill>
                <a:latin typeface="+mn-lt"/>
                <a:ea typeface="+mn-ea"/>
                <a:cs typeface="+mn-cs"/>
              </a:rPr>
              <a:t>Zmena vo vyprázdňovaní: ílovitá stolica</a:t>
            </a:r>
          </a:p>
          <a:p>
            <a:r>
              <a:rPr lang="sk-SK" sz="1200" b="0" i="0" kern="1200" dirty="0" smtClean="0">
                <a:solidFill>
                  <a:schemeClr val="tx1"/>
                </a:solidFill>
                <a:latin typeface="+mn-lt"/>
                <a:ea typeface="+mn-ea"/>
                <a:cs typeface="+mn-cs"/>
              </a:rPr>
              <a:t>Príznakom môže byť mastná, svetlá stolica s hnilobným zápachom.</a:t>
            </a:r>
          </a:p>
          <a:p>
            <a:r>
              <a:rPr lang="sk-SK" sz="1200" b="0" i="0" kern="1200" dirty="0" smtClean="0">
                <a:solidFill>
                  <a:schemeClr val="tx1"/>
                </a:solidFill>
                <a:latin typeface="+mn-lt"/>
                <a:ea typeface="+mn-ea"/>
                <a:cs typeface="+mn-cs"/>
              </a:rPr>
              <a:t>Príčinou môže byť upchatie žlčovodu v dôsledku nádoru v pankrease.</a:t>
            </a:r>
          </a:p>
          <a:p>
            <a:r>
              <a:rPr lang="sk-SK" sz="1200" b="1" i="0" kern="1200" dirty="0" smtClean="0">
                <a:solidFill>
                  <a:schemeClr val="tx1"/>
                </a:solidFill>
                <a:latin typeface="+mn-lt"/>
                <a:ea typeface="+mn-ea"/>
                <a:cs typeface="+mn-cs"/>
              </a:rPr>
              <a:t>Bolesti v krížovej časti chrbta</a:t>
            </a:r>
          </a:p>
          <a:p>
            <a:r>
              <a:rPr lang="sk-SK" sz="1200" b="0" i="0" kern="1200" dirty="0" smtClean="0">
                <a:solidFill>
                  <a:schemeClr val="tx1"/>
                </a:solidFill>
                <a:latin typeface="+mn-lt"/>
                <a:ea typeface="+mn-ea"/>
                <a:cs typeface="+mn-cs"/>
              </a:rPr>
              <a:t>Asi u 7 z 10 ľudí s karcinómom pankreasu je prvým dôvodom návštevy lekára bolesť chrbta.</a:t>
            </a:r>
          </a:p>
          <a:p>
            <a:r>
              <a:rPr lang="sk-SK" sz="1200" b="0" i="0" kern="1200" dirty="0" smtClean="0">
                <a:solidFill>
                  <a:schemeClr val="tx1"/>
                </a:solidFill>
                <a:latin typeface="+mn-lt"/>
                <a:ea typeface="+mn-ea"/>
                <a:cs typeface="+mn-cs"/>
              </a:rPr>
              <a:t>Predovšetkým ak sa nádor nachádza v tele alebo na chvoste pankreasu a vyvíja tlak na nervy.</a:t>
            </a:r>
          </a:p>
          <a:p>
            <a:r>
              <a:rPr lang="sk-SK" sz="1200" b="1" i="0" kern="1200" dirty="0" smtClean="0">
                <a:solidFill>
                  <a:schemeClr val="tx1"/>
                </a:solidFill>
                <a:latin typeface="+mn-lt"/>
                <a:ea typeface="+mn-ea"/>
                <a:cs typeface="+mn-cs"/>
              </a:rPr>
              <a:t>Rozvoj alebo zhoršenie diabetes mellitus bez zvýšenia telesnej hmotnosti</a:t>
            </a:r>
          </a:p>
          <a:p>
            <a:r>
              <a:rPr lang="sk-SK" sz="1200" b="0" i="0" kern="1200" dirty="0" smtClean="0">
                <a:solidFill>
                  <a:schemeClr val="tx1"/>
                </a:solidFill>
                <a:latin typeface="+mn-lt"/>
                <a:ea typeface="+mn-ea"/>
                <a:cs typeface="+mn-cs"/>
              </a:rPr>
              <a:t>Nádor pankreasu ničí bunky pankreasu, ktoré produkujú inzulín, čo môže viesť k vzniku diabetes mellitus.</a:t>
            </a:r>
          </a:p>
          <a:p>
            <a:r>
              <a:rPr lang="sk-SK" sz="1200" b="0" i="0" kern="1200" dirty="0" smtClean="0">
                <a:solidFill>
                  <a:schemeClr val="tx1"/>
                </a:solidFill>
                <a:latin typeface="+mn-lt"/>
                <a:ea typeface="+mn-ea"/>
                <a:cs typeface="+mn-cs"/>
              </a:rPr>
              <a:t>Príznaky sú rozmazané videnie, extrémna únava, pomalé hojenie rán, neustály pocit smädu a hladu.</a:t>
            </a:r>
          </a:p>
          <a:p>
            <a:r>
              <a:rPr lang="sk-SK" sz="1200" b="1" i="0" kern="1200" dirty="0" smtClean="0">
                <a:solidFill>
                  <a:schemeClr val="tx1"/>
                </a:solidFill>
                <a:latin typeface="+mn-lt"/>
                <a:ea typeface="+mn-ea"/>
                <a:cs typeface="+mn-cs"/>
              </a:rPr>
              <a:t>Hlboká žilová trombóza</a:t>
            </a:r>
          </a:p>
          <a:p>
            <a:r>
              <a:rPr lang="sk-SK" sz="1200" b="0" i="0" kern="1200" dirty="0" smtClean="0">
                <a:solidFill>
                  <a:schemeClr val="tx1"/>
                </a:solidFill>
                <a:latin typeface="+mn-lt"/>
                <a:ea typeface="+mn-ea"/>
                <a:cs typeface="+mn-cs"/>
              </a:rPr>
              <a:t>Dýchavičnosť alebo bolesť môže byť spôsobená krvnými zrazeninami v hlbokých žilách nôh, panvy a ramien ako dôsledok komplikácií rakoviny pankreasu.</a:t>
            </a:r>
          </a:p>
          <a:p>
            <a:r>
              <a:rPr lang="sk-SK" sz="1200" b="0" i="0" kern="1200" dirty="0" smtClean="0">
                <a:solidFill>
                  <a:schemeClr val="tx1"/>
                </a:solidFill>
                <a:latin typeface="+mn-lt"/>
                <a:ea typeface="+mn-ea"/>
                <a:cs typeface="+mn-cs"/>
              </a:rPr>
              <a:t>Pokiaľ sa u vás prejavia dva a viac z týchto symptómov navštívte svojho lekára, tieto symptómy môžu indikovať karcinóm pankreasu.</a:t>
            </a:r>
          </a:p>
          <a:p>
            <a:endParaRPr lang="sk-SK" dirty="0"/>
          </a:p>
        </p:txBody>
      </p:sp>
      <p:sp>
        <p:nvSpPr>
          <p:cNvPr id="4" name="Zástupný symbol pro číslo snímku 3"/>
          <p:cNvSpPr>
            <a:spLocks noGrp="1"/>
          </p:cNvSpPr>
          <p:nvPr>
            <p:ph type="sldNum" sz="quarter" idx="10"/>
          </p:nvPr>
        </p:nvSpPr>
        <p:spPr/>
        <p:txBody>
          <a:bodyPr/>
          <a:lstStyle/>
          <a:p>
            <a:fld id="{C3E2E860-6700-4C10-9C3A-A4E42C7A5535}" type="slidenum">
              <a:rPr lang="sk-SK" smtClean="0"/>
              <a:t>8</a:t>
            </a:fld>
            <a:endParaRPr lang="sk-S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dirty="0"/>
          </a:p>
        </p:txBody>
      </p:sp>
      <p:sp>
        <p:nvSpPr>
          <p:cNvPr id="4" name="Zástupný symbol pro číslo snímku 3"/>
          <p:cNvSpPr>
            <a:spLocks noGrp="1"/>
          </p:cNvSpPr>
          <p:nvPr>
            <p:ph type="sldNum" sz="quarter" idx="10"/>
          </p:nvPr>
        </p:nvSpPr>
        <p:spPr/>
        <p:txBody>
          <a:bodyPr/>
          <a:lstStyle/>
          <a:p>
            <a:fld id="{C3E2E860-6700-4C10-9C3A-A4E42C7A5535}" type="slidenum">
              <a:rPr lang="sk-SK" smtClean="0"/>
              <a:t>10</a:t>
            </a:fld>
            <a:endParaRPr lang="sk-S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70000" lnSpcReduction="20000"/>
          </a:bodyPr>
          <a:lstStyle/>
          <a:p>
            <a:r>
              <a:rPr lang="sk-SK" sz="1200" b="0" i="0" kern="1200" dirty="0" err="1" smtClean="0">
                <a:solidFill>
                  <a:schemeClr val="tx1"/>
                </a:solidFill>
                <a:latin typeface="+mn-lt"/>
                <a:ea typeface="+mn-ea"/>
                <a:cs typeface="+mn-cs"/>
              </a:rPr>
              <a:t>Akovin</a:t>
            </a:r>
            <a:r>
              <a:rPr lang="sk-SK" sz="1200" b="0" i="0" kern="1200" dirty="0" smtClean="0">
                <a:solidFill>
                  <a:schemeClr val="tx1"/>
                </a:solidFill>
                <a:latin typeface="+mn-lt"/>
                <a:ea typeface="+mn-ea"/>
                <a:cs typeface="+mn-cs"/>
              </a:rPr>
              <a:t> výziev na a pankreasu je málo poznaným ochorením, ktoré sa ťažko diagnostikuje i lieči. Príznaky nie sú špecifické, a preto môžu byť mylne interpretované. Pokiaľ sa u vás prejavia dva a viac z týchto symptómov navštívte svojho lekára, tieto symptómy môžu indikovať karcinóm pankreasu.</a:t>
            </a:r>
          </a:p>
          <a:p>
            <a:r>
              <a:rPr lang="sk-SK" sz="1200" b="1" i="0" kern="1200" dirty="0" smtClean="0">
                <a:solidFill>
                  <a:schemeClr val="tx1"/>
                </a:solidFill>
                <a:latin typeface="+mn-lt"/>
                <a:ea typeface="+mn-ea"/>
                <a:cs typeface="+mn-cs"/>
              </a:rPr>
              <a:t>Depresia</a:t>
            </a:r>
          </a:p>
          <a:p>
            <a:r>
              <a:rPr lang="sk-SK" sz="1200" b="0" i="0" kern="1200" dirty="0" smtClean="0">
                <a:solidFill>
                  <a:schemeClr val="tx1"/>
                </a:solidFill>
                <a:latin typeface="+mn-lt"/>
                <a:ea typeface="+mn-ea"/>
                <a:cs typeface="+mn-cs"/>
              </a:rPr>
              <a:t>Po diagnóze rakoviny často nasledujú pocity depresie, ale v prípade rakoviny pankreasu môže byť depresia jedným so symptómov tejto diagnózy (tzv. somatogénna depresia).</a:t>
            </a:r>
          </a:p>
          <a:p>
            <a:r>
              <a:rPr lang="sk-SK" sz="1200" b="1" i="0" kern="1200" dirty="0" smtClean="0">
                <a:solidFill>
                  <a:schemeClr val="tx1"/>
                </a:solidFill>
                <a:latin typeface="+mn-lt"/>
                <a:ea typeface="+mn-ea"/>
                <a:cs typeface="+mn-cs"/>
              </a:rPr>
              <a:t>Žltačka – bez bolesti</a:t>
            </a:r>
          </a:p>
          <a:p>
            <a:r>
              <a:rPr lang="sk-SK" sz="1200" b="0" i="0" kern="1200" dirty="0" smtClean="0">
                <a:solidFill>
                  <a:schemeClr val="tx1"/>
                </a:solidFill>
                <a:latin typeface="+mn-lt"/>
                <a:ea typeface="+mn-ea"/>
                <a:cs typeface="+mn-cs"/>
              </a:rPr>
              <a:t>Hromadenie žlče spôsobí, že pokožka a očné bielka sa sfarbia dožlta.</a:t>
            </a:r>
          </a:p>
          <a:p>
            <a:r>
              <a:rPr lang="sk-SK" sz="1200" b="0" i="0" kern="1200" dirty="0" smtClean="0">
                <a:solidFill>
                  <a:schemeClr val="tx1"/>
                </a:solidFill>
                <a:latin typeface="+mn-lt"/>
                <a:ea typeface="+mn-ea"/>
                <a:cs typeface="+mn-cs"/>
              </a:rPr>
              <a:t>Môže ju sprevádzať svrbenie a tmavo zafarbený moč.</a:t>
            </a:r>
          </a:p>
          <a:p>
            <a:r>
              <a:rPr lang="sk-SK" sz="1200" b="0" i="0" kern="1200" dirty="0" smtClean="0">
                <a:solidFill>
                  <a:schemeClr val="tx1"/>
                </a:solidFill>
                <a:latin typeface="+mn-lt"/>
                <a:ea typeface="+mn-ea"/>
                <a:cs typeface="+mn-cs"/>
              </a:rPr>
              <a:t>Príčinou môžu byť aj nenádorové ochorenia, ako sú napríklad žlčové kamene.</a:t>
            </a:r>
          </a:p>
          <a:p>
            <a:r>
              <a:rPr lang="sk-SK" sz="1200" b="1" i="0" kern="1200" dirty="0" smtClean="0">
                <a:solidFill>
                  <a:schemeClr val="tx1"/>
                </a:solidFill>
                <a:latin typeface="+mn-lt"/>
                <a:ea typeface="+mn-ea"/>
                <a:cs typeface="+mn-cs"/>
              </a:rPr>
              <a:t>Nevoľnosť</a:t>
            </a:r>
          </a:p>
          <a:p>
            <a:r>
              <a:rPr lang="sk-SK" sz="1200" b="0" i="0" kern="1200" dirty="0" smtClean="0">
                <a:solidFill>
                  <a:schemeClr val="tx1"/>
                </a:solidFill>
                <a:latin typeface="+mn-lt"/>
                <a:ea typeface="+mn-ea"/>
                <a:cs typeface="+mn-cs"/>
              </a:rPr>
              <a:t>Pocity nevoľnosti môžu vznikať z rôznych dôvodov - nádor môže blokovať žlčovod alebo tlačiť na dvanástnik čo komplikuje trávenie. Následkom môže byť zápal v okolitej oblasti alebo žltačka.</a:t>
            </a:r>
          </a:p>
          <a:p>
            <a:r>
              <a:rPr lang="sk-SK" sz="1200" b="1" i="0" kern="1200" dirty="0" smtClean="0">
                <a:solidFill>
                  <a:schemeClr val="tx1"/>
                </a:solidFill>
                <a:latin typeface="+mn-lt"/>
                <a:ea typeface="+mn-ea"/>
                <a:cs typeface="+mn-cs"/>
              </a:rPr>
              <a:t>Bolesti brucha</a:t>
            </a:r>
          </a:p>
          <a:p>
            <a:r>
              <a:rPr lang="sk-SK" sz="1200" b="0" i="0" kern="1200" dirty="0" smtClean="0">
                <a:solidFill>
                  <a:schemeClr val="tx1"/>
                </a:solidFill>
                <a:latin typeface="+mn-lt"/>
                <a:ea typeface="+mn-ea"/>
                <a:cs typeface="+mn-cs"/>
              </a:rPr>
              <a:t>Často začínajú pocitmi nepohodlia alebo bolesťou v bruchu, ktorá vystreľuje do chrbta.</a:t>
            </a:r>
          </a:p>
          <a:p>
            <a:r>
              <a:rPr lang="sk-SK" sz="1200" b="0" i="0" kern="1200" dirty="0" smtClean="0">
                <a:solidFill>
                  <a:schemeClr val="tx1"/>
                </a:solidFill>
                <a:latin typeface="+mn-lt"/>
                <a:ea typeface="+mn-ea"/>
                <a:cs typeface="+mn-cs"/>
              </a:rPr>
              <a:t>Bolesť sa môže zhoršovať po jedle alebo poležiačky.</a:t>
            </a:r>
          </a:p>
          <a:p>
            <a:r>
              <a:rPr lang="sk-SK" sz="1200" b="0" i="0" kern="1200" dirty="0" smtClean="0">
                <a:solidFill>
                  <a:schemeClr val="tx1"/>
                </a:solidFill>
                <a:latin typeface="+mn-lt"/>
                <a:ea typeface="+mn-ea"/>
                <a:cs typeface="+mn-cs"/>
              </a:rPr>
              <a:t>Zo začiatku bolesti ustupujú, po krátkom čase ale postupne pretrvávajú.</a:t>
            </a:r>
          </a:p>
          <a:p>
            <a:r>
              <a:rPr lang="sk-SK" sz="1200" b="1" i="0" kern="1200" dirty="0" smtClean="0">
                <a:solidFill>
                  <a:schemeClr val="tx1"/>
                </a:solidFill>
                <a:latin typeface="+mn-lt"/>
                <a:ea typeface="+mn-ea"/>
                <a:cs typeface="+mn-cs"/>
              </a:rPr>
              <a:t>Nevysvetliteľná strata hmotnosti</a:t>
            </a:r>
          </a:p>
          <a:p>
            <a:r>
              <a:rPr lang="sk-SK" sz="1200" b="0" i="0" kern="1200" dirty="0" smtClean="0">
                <a:solidFill>
                  <a:schemeClr val="tx1"/>
                </a:solidFill>
                <a:latin typeface="+mn-lt"/>
                <a:ea typeface="+mn-ea"/>
                <a:cs typeface="+mn-cs"/>
              </a:rPr>
              <a:t>Telo spaľuje viac kalórií ako obvykle. Príznakom môže byť znížená chuť do jedla, alebo preferovanie len niektorých potravín.</a:t>
            </a:r>
          </a:p>
          <a:p>
            <a:r>
              <a:rPr lang="sk-SK" sz="1200" b="0" i="0" kern="1200" dirty="0" smtClean="0">
                <a:solidFill>
                  <a:schemeClr val="tx1"/>
                </a:solidFill>
                <a:latin typeface="+mn-lt"/>
                <a:ea typeface="+mn-ea"/>
                <a:cs typeface="+mn-cs"/>
              </a:rPr>
              <a:t>Chudnutie (</a:t>
            </a:r>
            <a:r>
              <a:rPr lang="sk-SK" sz="1200" b="0" i="0" kern="1200" dirty="0" err="1" smtClean="0">
                <a:solidFill>
                  <a:schemeClr val="tx1"/>
                </a:solidFill>
                <a:latin typeface="+mn-lt"/>
                <a:ea typeface="+mn-ea"/>
                <a:cs typeface="+mn-cs"/>
              </a:rPr>
              <a:t>kachexiu</a:t>
            </a:r>
            <a:r>
              <a:rPr lang="sk-SK" sz="1200" b="0" i="0" kern="1200" dirty="0" smtClean="0">
                <a:solidFill>
                  <a:schemeClr val="tx1"/>
                </a:solidFill>
                <a:latin typeface="+mn-lt"/>
                <a:ea typeface="+mn-ea"/>
                <a:cs typeface="+mn-cs"/>
              </a:rPr>
              <a:t>) pri rakovine pankreasu zapríčiňuje predovšetkým zmena metabolizmu bielkovín.</a:t>
            </a:r>
          </a:p>
          <a:p>
            <a:r>
              <a:rPr lang="sk-SK" sz="1200" b="0" i="0" kern="1200" dirty="0" smtClean="0">
                <a:solidFill>
                  <a:schemeClr val="tx1"/>
                </a:solidFill>
                <a:latin typeface="+mn-lt"/>
                <a:ea typeface="+mn-ea"/>
                <a:cs typeface="+mn-cs"/>
              </a:rPr>
              <a:t>Strata hmotnosti nemusí byť sprevádzaná výraznými bolesťami.</a:t>
            </a:r>
          </a:p>
          <a:p>
            <a:r>
              <a:rPr lang="sk-SK" sz="1200" b="1" i="0" kern="1200" dirty="0" smtClean="0">
                <a:solidFill>
                  <a:schemeClr val="tx1"/>
                </a:solidFill>
                <a:latin typeface="+mn-lt"/>
                <a:ea typeface="+mn-ea"/>
                <a:cs typeface="+mn-cs"/>
              </a:rPr>
              <a:t>Zmeny vo vyprázdňovaní: hnačka</a:t>
            </a:r>
          </a:p>
          <a:p>
            <a:r>
              <a:rPr lang="sk-SK" sz="1200" b="0" i="0" kern="1200" dirty="0" smtClean="0">
                <a:solidFill>
                  <a:schemeClr val="tx1"/>
                </a:solidFill>
                <a:latin typeface="+mn-lt"/>
                <a:ea typeface="+mn-ea"/>
                <a:cs typeface="+mn-cs"/>
              </a:rPr>
              <a:t>Pretrvávajúca hnačka (vyprázdňovanie šesť alebo viac krát denne) môže byť príznakom vážnejšieho ochorenia, aj keď príčinou nie je rakovina pankreasu.</a:t>
            </a:r>
          </a:p>
          <a:p>
            <a:r>
              <a:rPr lang="sk-SK" sz="1200" b="0" i="0" kern="1200" dirty="0" smtClean="0">
                <a:solidFill>
                  <a:schemeClr val="tx1"/>
                </a:solidFill>
                <a:latin typeface="+mn-lt"/>
                <a:ea typeface="+mn-ea"/>
                <a:cs typeface="+mn-cs"/>
              </a:rPr>
              <a:t>Ak hnačka obmedzuje každodenné činnosti, poraďte sa so svojím lekárom.</a:t>
            </a:r>
          </a:p>
          <a:p>
            <a:r>
              <a:rPr lang="sk-SK" sz="1200" b="1" i="0" kern="1200" dirty="0" smtClean="0">
                <a:solidFill>
                  <a:schemeClr val="tx1"/>
                </a:solidFill>
                <a:latin typeface="+mn-lt"/>
                <a:ea typeface="+mn-ea"/>
                <a:cs typeface="+mn-cs"/>
              </a:rPr>
              <a:t>Zmena vo vyprázdňovaní: ílovitá stolica</a:t>
            </a:r>
          </a:p>
          <a:p>
            <a:r>
              <a:rPr lang="sk-SK" sz="1200" b="0" i="0" kern="1200" dirty="0" smtClean="0">
                <a:solidFill>
                  <a:schemeClr val="tx1"/>
                </a:solidFill>
                <a:latin typeface="+mn-lt"/>
                <a:ea typeface="+mn-ea"/>
                <a:cs typeface="+mn-cs"/>
              </a:rPr>
              <a:t>Príznakom môže byť mastná, svetlá stolica s hnilobným zápachom.</a:t>
            </a:r>
          </a:p>
          <a:p>
            <a:r>
              <a:rPr lang="sk-SK" sz="1200" b="0" i="0" kern="1200" dirty="0" smtClean="0">
                <a:solidFill>
                  <a:schemeClr val="tx1"/>
                </a:solidFill>
                <a:latin typeface="+mn-lt"/>
                <a:ea typeface="+mn-ea"/>
                <a:cs typeface="+mn-cs"/>
              </a:rPr>
              <a:t>Príčinou môže byť upchatie žlčovodu v dôsledku nádoru v pankrease.</a:t>
            </a:r>
          </a:p>
          <a:p>
            <a:r>
              <a:rPr lang="sk-SK" sz="1200" b="1" i="0" kern="1200" dirty="0" smtClean="0">
                <a:solidFill>
                  <a:schemeClr val="tx1"/>
                </a:solidFill>
                <a:latin typeface="+mn-lt"/>
                <a:ea typeface="+mn-ea"/>
                <a:cs typeface="+mn-cs"/>
              </a:rPr>
              <a:t>Bolesti v krížovej časti chrbta</a:t>
            </a:r>
          </a:p>
          <a:p>
            <a:r>
              <a:rPr lang="sk-SK" sz="1200" b="0" i="0" kern="1200" dirty="0" smtClean="0">
                <a:solidFill>
                  <a:schemeClr val="tx1"/>
                </a:solidFill>
                <a:latin typeface="+mn-lt"/>
                <a:ea typeface="+mn-ea"/>
                <a:cs typeface="+mn-cs"/>
              </a:rPr>
              <a:t>Asi u 7 z 10 ľudí s karcinómom pankreasu je prvým dôvodom návštevy lekára bolesť chrbta.</a:t>
            </a:r>
          </a:p>
          <a:p>
            <a:r>
              <a:rPr lang="sk-SK" sz="1200" b="0" i="0" kern="1200" dirty="0" smtClean="0">
                <a:solidFill>
                  <a:schemeClr val="tx1"/>
                </a:solidFill>
                <a:latin typeface="+mn-lt"/>
                <a:ea typeface="+mn-ea"/>
                <a:cs typeface="+mn-cs"/>
              </a:rPr>
              <a:t>Predovšetkým ak sa nádor nachádza v tele alebo na chvoste pankreasu a vyvíja tlak na nervy.</a:t>
            </a:r>
          </a:p>
          <a:p>
            <a:r>
              <a:rPr lang="sk-SK" sz="1200" b="1" i="0" kern="1200" dirty="0" smtClean="0">
                <a:solidFill>
                  <a:schemeClr val="tx1"/>
                </a:solidFill>
                <a:latin typeface="+mn-lt"/>
                <a:ea typeface="+mn-ea"/>
                <a:cs typeface="+mn-cs"/>
              </a:rPr>
              <a:t>Rozvoj alebo zhoršenie diabetes mellitus bez zvýšenia telesnej hmotnosti</a:t>
            </a:r>
          </a:p>
          <a:p>
            <a:r>
              <a:rPr lang="sk-SK" sz="1200" b="0" i="0" kern="1200" dirty="0" smtClean="0">
                <a:solidFill>
                  <a:schemeClr val="tx1"/>
                </a:solidFill>
                <a:latin typeface="+mn-lt"/>
                <a:ea typeface="+mn-ea"/>
                <a:cs typeface="+mn-cs"/>
              </a:rPr>
              <a:t>Nádor pankreasu ničí bunky pankreasu, ktoré produkujú inzulín, čo môže viesť k vzniku diabetes mellitus.</a:t>
            </a:r>
          </a:p>
          <a:p>
            <a:r>
              <a:rPr lang="sk-SK" sz="1200" b="0" i="0" kern="1200" dirty="0" smtClean="0">
                <a:solidFill>
                  <a:schemeClr val="tx1"/>
                </a:solidFill>
                <a:latin typeface="+mn-lt"/>
                <a:ea typeface="+mn-ea"/>
                <a:cs typeface="+mn-cs"/>
              </a:rPr>
              <a:t>Príznaky sú rozmazané videnie, extrémna únava, pomalé hojenie rán, neustály pocit smädu a hladu.</a:t>
            </a:r>
          </a:p>
          <a:p>
            <a:r>
              <a:rPr lang="sk-SK" sz="1200" b="1" i="0" kern="1200" dirty="0" smtClean="0">
                <a:solidFill>
                  <a:schemeClr val="tx1"/>
                </a:solidFill>
                <a:latin typeface="+mn-lt"/>
                <a:ea typeface="+mn-ea"/>
                <a:cs typeface="+mn-cs"/>
              </a:rPr>
              <a:t>Hlboká žilová trombóza</a:t>
            </a:r>
          </a:p>
          <a:p>
            <a:r>
              <a:rPr lang="sk-SK" sz="1200" b="0" i="0" kern="1200" dirty="0" smtClean="0">
                <a:solidFill>
                  <a:schemeClr val="tx1"/>
                </a:solidFill>
                <a:latin typeface="+mn-lt"/>
                <a:ea typeface="+mn-ea"/>
                <a:cs typeface="+mn-cs"/>
              </a:rPr>
              <a:t>Dýchavičnosť alebo bolesť môže byť spôsobená krvnými zrazeninami v hlbokých žilách nôh, panvy a ramien ako dôsledok komplikácií rakoviny pankreasu.</a:t>
            </a:r>
          </a:p>
          <a:p>
            <a:r>
              <a:rPr lang="sk-SK" sz="1200" b="0" i="0" kern="1200" dirty="0" smtClean="0">
                <a:solidFill>
                  <a:schemeClr val="tx1"/>
                </a:solidFill>
                <a:latin typeface="+mn-lt"/>
                <a:ea typeface="+mn-ea"/>
                <a:cs typeface="+mn-cs"/>
              </a:rPr>
              <a:t>Pokiaľ sa u vás prejavia dva a viac z týchto symptómov navštívte svojho lekára, tieto symptómy môžu indikovať karcinóm pankreasu.</a:t>
            </a:r>
          </a:p>
          <a:p>
            <a:endParaRPr lang="sk-SK" dirty="0"/>
          </a:p>
        </p:txBody>
      </p:sp>
      <p:sp>
        <p:nvSpPr>
          <p:cNvPr id="4" name="Zástupný symbol pro číslo snímku 3"/>
          <p:cNvSpPr>
            <a:spLocks noGrp="1"/>
          </p:cNvSpPr>
          <p:nvPr>
            <p:ph type="sldNum" sz="quarter" idx="10"/>
          </p:nvPr>
        </p:nvSpPr>
        <p:spPr/>
        <p:txBody>
          <a:bodyPr/>
          <a:lstStyle/>
          <a:p>
            <a:fld id="{C3E2E860-6700-4C10-9C3A-A4E42C7A5535}" type="slidenum">
              <a:rPr lang="sk-SK" smtClean="0"/>
              <a:t>11</a:t>
            </a:fld>
            <a:endParaRPr lang="sk-S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1200" dirty="0" smtClean="0"/>
              <a:t>Pankreas je uložený za pobrušnicou (peritoneum). Z vnútorných orgánov je najlepšie chránený – spredu je krytý svalmi prednej brušnej steny a žalúdkom (medzi nimi je tuková Pankreas je uložený za pobrušnicou (peritoneum). Z vnútorných orgánov je najlepšie chránený – spredu je krytý svalmi prednej brušnej steny a žalúdkom (medzi nimi je tuková  vrstva, tzv. omentum), zozadu chrbtovými svalmi.</a:t>
            </a:r>
            <a:endParaRPr lang="sk-SK" sz="1200" b="1" dirty="0" smtClean="0">
              <a:solidFill>
                <a:srgbClr val="7E0000"/>
              </a:solidFill>
            </a:endParaRPr>
          </a:p>
          <a:p>
            <a:endParaRPr lang="sk-SK" dirty="0"/>
          </a:p>
        </p:txBody>
      </p:sp>
      <p:sp>
        <p:nvSpPr>
          <p:cNvPr id="4" name="Zástupný symbol pro číslo snímku 3"/>
          <p:cNvSpPr>
            <a:spLocks noGrp="1"/>
          </p:cNvSpPr>
          <p:nvPr>
            <p:ph type="sldNum" sz="quarter" idx="10"/>
          </p:nvPr>
        </p:nvSpPr>
        <p:spPr/>
        <p:txBody>
          <a:bodyPr/>
          <a:lstStyle/>
          <a:p>
            <a:fld id="{C3E2E860-6700-4C10-9C3A-A4E42C7A5535}" type="slidenum">
              <a:rPr lang="sk-SK" smtClean="0"/>
              <a:t>12</a:t>
            </a:fld>
            <a:endParaRPr lang="sk-S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1200" dirty="0" smtClean="0"/>
              <a:t>Pankreas je uložený za pobrušnicou (peritoneum). Z vnútorných orgánov je najlepšie chránený – spredu je krytý svalmi prednej brušnej steny a žalúdkom (medzi nimi je tuková Pankreas je uložený za pobrušnicou (peritoneum). Z vnútorných orgánov je najlepšie chránený – spredu je krytý svalmi prednej brušnej steny a žalúdkom (medzi nimi je tuková  vrstva, tzv. omentum), zozadu chrbtovými svalmi.</a:t>
            </a:r>
            <a:endParaRPr lang="sk-SK" sz="1200" b="1" dirty="0" smtClean="0">
              <a:solidFill>
                <a:srgbClr val="7E0000"/>
              </a:solidFill>
            </a:endParaRPr>
          </a:p>
          <a:p>
            <a:endParaRPr lang="sk-SK" dirty="0"/>
          </a:p>
        </p:txBody>
      </p:sp>
      <p:sp>
        <p:nvSpPr>
          <p:cNvPr id="4" name="Zástupný symbol pro číslo snímku 3"/>
          <p:cNvSpPr>
            <a:spLocks noGrp="1"/>
          </p:cNvSpPr>
          <p:nvPr>
            <p:ph type="sldNum" sz="quarter" idx="10"/>
          </p:nvPr>
        </p:nvSpPr>
        <p:spPr/>
        <p:txBody>
          <a:bodyPr/>
          <a:lstStyle/>
          <a:p>
            <a:fld id="{C3E2E860-6700-4C10-9C3A-A4E42C7A5535}" type="slidenum">
              <a:rPr lang="sk-SK" smtClean="0"/>
              <a:t>13</a:t>
            </a:fld>
            <a:endParaRPr lang="sk-S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1200" dirty="0" smtClean="0"/>
              <a:t>Pankreas je uložený za pobrušnicou (peritoneum). Z vnútorných orgánov je najlepšie chránený – spredu je krytý svalmi prednej brušnej steny a žalúdkom (medzi nimi je tuková Pankreas je uložený za pobrušnicou (peritoneum). Z vnútorných orgánov je najlepšie chránený – spredu je krytý svalmi prednej brušnej steny a žalúdkom (medzi nimi je tuková  vrstva, tzv. omentum), zozadu chrbtovými svalmi.</a:t>
            </a:r>
            <a:endParaRPr lang="sk-SK" sz="1200" b="1" dirty="0" smtClean="0">
              <a:solidFill>
                <a:srgbClr val="7E0000"/>
              </a:solidFill>
            </a:endParaRPr>
          </a:p>
          <a:p>
            <a:endParaRPr lang="sk-SK" dirty="0"/>
          </a:p>
        </p:txBody>
      </p:sp>
      <p:sp>
        <p:nvSpPr>
          <p:cNvPr id="4" name="Zástupný symbol pro číslo snímku 3"/>
          <p:cNvSpPr>
            <a:spLocks noGrp="1"/>
          </p:cNvSpPr>
          <p:nvPr>
            <p:ph type="sldNum" sz="quarter" idx="10"/>
          </p:nvPr>
        </p:nvSpPr>
        <p:spPr/>
        <p:txBody>
          <a:bodyPr/>
          <a:lstStyle/>
          <a:p>
            <a:fld id="{C3E2E860-6700-4C10-9C3A-A4E42C7A5535}" type="slidenum">
              <a:rPr lang="sk-SK" smtClean="0"/>
              <a:t>17</a:t>
            </a:fld>
            <a:endParaRPr lang="sk-S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1200" dirty="0" smtClean="0"/>
              <a:t>Pankreas je uložený za pobrušnicou (peritoneum). Z vnútorných orgánov je najlepšie chránený – spredu je krytý svalmi prednej brušnej steny a žalúdkom (medzi nimi je tuková Pankreas je uložený za pobrušnicou (peritoneum). Z vnútorných orgánov je najlepšie chránený – spredu je krytý svalmi prednej brušnej steny a žalúdkom (medzi nimi je tuková  vrstva, tzv. omentum), zozadu chrbtovými svalmi.</a:t>
            </a:r>
            <a:endParaRPr lang="sk-SK" sz="1200" b="1" dirty="0" smtClean="0">
              <a:solidFill>
                <a:srgbClr val="7E0000"/>
              </a:solidFill>
            </a:endParaRPr>
          </a:p>
          <a:p>
            <a:endParaRPr lang="sk-SK" dirty="0"/>
          </a:p>
        </p:txBody>
      </p:sp>
      <p:sp>
        <p:nvSpPr>
          <p:cNvPr id="4" name="Zástupný symbol pro číslo snímku 3"/>
          <p:cNvSpPr>
            <a:spLocks noGrp="1"/>
          </p:cNvSpPr>
          <p:nvPr>
            <p:ph type="sldNum" sz="quarter" idx="10"/>
          </p:nvPr>
        </p:nvSpPr>
        <p:spPr/>
        <p:txBody>
          <a:bodyPr/>
          <a:lstStyle/>
          <a:p>
            <a:fld id="{C3E2E860-6700-4C10-9C3A-A4E42C7A5535}" type="slidenum">
              <a:rPr lang="sk-SK" smtClean="0"/>
              <a:t>18</a:t>
            </a:fld>
            <a:endParaRPr lang="sk-S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sk-SK"/>
          </a:p>
        </p:txBody>
      </p:sp>
      <p:sp>
        <p:nvSpPr>
          <p:cNvPr id="4" name="Zástupný symbol pro datum 3"/>
          <p:cNvSpPr>
            <a:spLocks noGrp="1"/>
          </p:cNvSpPr>
          <p:nvPr>
            <p:ph type="dt" sz="half" idx="10"/>
          </p:nvPr>
        </p:nvSpPr>
        <p:spPr/>
        <p:txBody>
          <a:bodyPr/>
          <a:lstStyle/>
          <a:p>
            <a:fld id="{15A02380-848F-4CE8-8B95-FE086B4114A8}" type="datetimeFigureOut">
              <a:rPr lang="sk-SK" smtClean="0"/>
              <a:pPr/>
              <a:t>22. 11. 2020</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23A28521-148B-4119-A6D2-AC4DA40D3857}" type="slidenum">
              <a:rPr lang="sk-SK" smtClean="0"/>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sk-SK"/>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datum 3"/>
          <p:cNvSpPr>
            <a:spLocks noGrp="1"/>
          </p:cNvSpPr>
          <p:nvPr>
            <p:ph type="dt" sz="half" idx="10"/>
          </p:nvPr>
        </p:nvSpPr>
        <p:spPr/>
        <p:txBody>
          <a:bodyPr/>
          <a:lstStyle/>
          <a:p>
            <a:fld id="{15A02380-848F-4CE8-8B95-FE086B4114A8}" type="datetimeFigureOut">
              <a:rPr lang="sk-SK" smtClean="0"/>
              <a:pPr/>
              <a:t>22. 11. 2020</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23A28521-148B-4119-A6D2-AC4DA40D3857}" type="slidenum">
              <a:rPr lang="sk-SK" smtClean="0"/>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sk-SK"/>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datum 3"/>
          <p:cNvSpPr>
            <a:spLocks noGrp="1"/>
          </p:cNvSpPr>
          <p:nvPr>
            <p:ph type="dt" sz="half" idx="10"/>
          </p:nvPr>
        </p:nvSpPr>
        <p:spPr/>
        <p:txBody>
          <a:bodyPr/>
          <a:lstStyle/>
          <a:p>
            <a:fld id="{15A02380-848F-4CE8-8B95-FE086B4114A8}" type="datetimeFigureOut">
              <a:rPr lang="sk-SK" smtClean="0"/>
              <a:pPr/>
              <a:t>22. 11. 2020</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23A28521-148B-4119-A6D2-AC4DA40D3857}" type="slidenum">
              <a:rPr lang="sk-SK" smtClean="0"/>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sk-SK"/>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datum 3"/>
          <p:cNvSpPr>
            <a:spLocks noGrp="1"/>
          </p:cNvSpPr>
          <p:nvPr>
            <p:ph type="dt" sz="half" idx="10"/>
          </p:nvPr>
        </p:nvSpPr>
        <p:spPr/>
        <p:txBody>
          <a:bodyPr/>
          <a:lstStyle/>
          <a:p>
            <a:fld id="{15A02380-848F-4CE8-8B95-FE086B4114A8}" type="datetimeFigureOut">
              <a:rPr lang="sk-SK" smtClean="0"/>
              <a:pPr/>
              <a:t>22. 11. 2020</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23A28521-148B-4119-A6D2-AC4DA40D3857}" type="slidenum">
              <a:rPr lang="sk-SK" smtClean="0"/>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sk-SK"/>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15A02380-848F-4CE8-8B95-FE086B4114A8}" type="datetimeFigureOut">
              <a:rPr lang="sk-SK" smtClean="0"/>
              <a:pPr/>
              <a:t>22. 11. 2020</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23A28521-148B-4119-A6D2-AC4DA40D3857}" type="slidenum">
              <a:rPr lang="sk-SK" smtClean="0"/>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sk-SK"/>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5" name="Zástupný symbol pro datum 4"/>
          <p:cNvSpPr>
            <a:spLocks noGrp="1"/>
          </p:cNvSpPr>
          <p:nvPr>
            <p:ph type="dt" sz="half" idx="10"/>
          </p:nvPr>
        </p:nvSpPr>
        <p:spPr/>
        <p:txBody>
          <a:bodyPr/>
          <a:lstStyle/>
          <a:p>
            <a:fld id="{15A02380-848F-4CE8-8B95-FE086B4114A8}" type="datetimeFigureOut">
              <a:rPr lang="sk-SK" smtClean="0"/>
              <a:pPr/>
              <a:t>22. 11. 2020</a:t>
            </a:fld>
            <a:endParaRPr lang="sk-SK"/>
          </a:p>
        </p:txBody>
      </p:sp>
      <p:sp>
        <p:nvSpPr>
          <p:cNvPr id="6" name="Zástupný symbol pro zápatí 5"/>
          <p:cNvSpPr>
            <a:spLocks noGrp="1"/>
          </p:cNvSpPr>
          <p:nvPr>
            <p:ph type="ftr" sz="quarter" idx="11"/>
          </p:nvPr>
        </p:nvSpPr>
        <p:spPr/>
        <p:txBody>
          <a:bodyPr/>
          <a:lstStyle/>
          <a:p>
            <a:endParaRPr lang="sk-SK"/>
          </a:p>
        </p:txBody>
      </p:sp>
      <p:sp>
        <p:nvSpPr>
          <p:cNvPr id="7" name="Zástupný symbol pro číslo snímku 6"/>
          <p:cNvSpPr>
            <a:spLocks noGrp="1"/>
          </p:cNvSpPr>
          <p:nvPr>
            <p:ph type="sldNum" sz="quarter" idx="12"/>
          </p:nvPr>
        </p:nvSpPr>
        <p:spPr/>
        <p:txBody>
          <a:bodyPr/>
          <a:lstStyle/>
          <a:p>
            <a:fld id="{23A28521-148B-4119-A6D2-AC4DA40D3857}" type="slidenum">
              <a:rPr lang="sk-SK" smtClean="0"/>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sk-SK"/>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7" name="Zástupný symbol pro datum 6"/>
          <p:cNvSpPr>
            <a:spLocks noGrp="1"/>
          </p:cNvSpPr>
          <p:nvPr>
            <p:ph type="dt" sz="half" idx="10"/>
          </p:nvPr>
        </p:nvSpPr>
        <p:spPr/>
        <p:txBody>
          <a:bodyPr/>
          <a:lstStyle/>
          <a:p>
            <a:fld id="{15A02380-848F-4CE8-8B95-FE086B4114A8}" type="datetimeFigureOut">
              <a:rPr lang="sk-SK" smtClean="0"/>
              <a:pPr/>
              <a:t>22. 11. 2020</a:t>
            </a:fld>
            <a:endParaRPr lang="sk-SK"/>
          </a:p>
        </p:txBody>
      </p:sp>
      <p:sp>
        <p:nvSpPr>
          <p:cNvPr id="8" name="Zástupný symbol pro zápatí 7"/>
          <p:cNvSpPr>
            <a:spLocks noGrp="1"/>
          </p:cNvSpPr>
          <p:nvPr>
            <p:ph type="ftr" sz="quarter" idx="11"/>
          </p:nvPr>
        </p:nvSpPr>
        <p:spPr/>
        <p:txBody>
          <a:bodyPr/>
          <a:lstStyle/>
          <a:p>
            <a:endParaRPr lang="sk-SK"/>
          </a:p>
        </p:txBody>
      </p:sp>
      <p:sp>
        <p:nvSpPr>
          <p:cNvPr id="9" name="Zástupný symbol pro číslo snímku 8"/>
          <p:cNvSpPr>
            <a:spLocks noGrp="1"/>
          </p:cNvSpPr>
          <p:nvPr>
            <p:ph type="sldNum" sz="quarter" idx="12"/>
          </p:nvPr>
        </p:nvSpPr>
        <p:spPr/>
        <p:txBody>
          <a:bodyPr/>
          <a:lstStyle/>
          <a:p>
            <a:fld id="{23A28521-148B-4119-A6D2-AC4DA40D3857}" type="slidenum">
              <a:rPr lang="sk-SK" smtClean="0"/>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sk-SK"/>
          </a:p>
        </p:txBody>
      </p:sp>
      <p:sp>
        <p:nvSpPr>
          <p:cNvPr id="3" name="Zástupný symbol pro datum 2"/>
          <p:cNvSpPr>
            <a:spLocks noGrp="1"/>
          </p:cNvSpPr>
          <p:nvPr>
            <p:ph type="dt" sz="half" idx="10"/>
          </p:nvPr>
        </p:nvSpPr>
        <p:spPr/>
        <p:txBody>
          <a:bodyPr/>
          <a:lstStyle/>
          <a:p>
            <a:fld id="{15A02380-848F-4CE8-8B95-FE086B4114A8}" type="datetimeFigureOut">
              <a:rPr lang="sk-SK" smtClean="0"/>
              <a:pPr/>
              <a:t>22. 11. 2020</a:t>
            </a:fld>
            <a:endParaRPr lang="sk-SK"/>
          </a:p>
        </p:txBody>
      </p:sp>
      <p:sp>
        <p:nvSpPr>
          <p:cNvPr id="4" name="Zástupný symbol pro zápatí 3"/>
          <p:cNvSpPr>
            <a:spLocks noGrp="1"/>
          </p:cNvSpPr>
          <p:nvPr>
            <p:ph type="ftr" sz="quarter" idx="11"/>
          </p:nvPr>
        </p:nvSpPr>
        <p:spPr/>
        <p:txBody>
          <a:bodyPr/>
          <a:lstStyle/>
          <a:p>
            <a:endParaRPr lang="sk-SK"/>
          </a:p>
        </p:txBody>
      </p:sp>
      <p:sp>
        <p:nvSpPr>
          <p:cNvPr id="5" name="Zástupný symbol pro číslo snímku 4"/>
          <p:cNvSpPr>
            <a:spLocks noGrp="1"/>
          </p:cNvSpPr>
          <p:nvPr>
            <p:ph type="sldNum" sz="quarter" idx="12"/>
          </p:nvPr>
        </p:nvSpPr>
        <p:spPr/>
        <p:txBody>
          <a:bodyPr/>
          <a:lstStyle/>
          <a:p>
            <a:fld id="{23A28521-148B-4119-A6D2-AC4DA40D3857}" type="slidenum">
              <a:rPr lang="sk-SK" smtClean="0"/>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5A02380-848F-4CE8-8B95-FE086B4114A8}" type="datetimeFigureOut">
              <a:rPr lang="sk-SK" smtClean="0"/>
              <a:pPr/>
              <a:t>22. 11. 2020</a:t>
            </a:fld>
            <a:endParaRPr lang="sk-SK"/>
          </a:p>
        </p:txBody>
      </p:sp>
      <p:sp>
        <p:nvSpPr>
          <p:cNvPr id="3" name="Zástupný symbol pro zápatí 2"/>
          <p:cNvSpPr>
            <a:spLocks noGrp="1"/>
          </p:cNvSpPr>
          <p:nvPr>
            <p:ph type="ftr" sz="quarter" idx="11"/>
          </p:nvPr>
        </p:nvSpPr>
        <p:spPr/>
        <p:txBody>
          <a:bodyPr/>
          <a:lstStyle/>
          <a:p>
            <a:endParaRPr lang="sk-SK"/>
          </a:p>
        </p:txBody>
      </p:sp>
      <p:sp>
        <p:nvSpPr>
          <p:cNvPr id="4" name="Zástupný symbol pro číslo snímku 3"/>
          <p:cNvSpPr>
            <a:spLocks noGrp="1"/>
          </p:cNvSpPr>
          <p:nvPr>
            <p:ph type="sldNum" sz="quarter" idx="12"/>
          </p:nvPr>
        </p:nvSpPr>
        <p:spPr/>
        <p:txBody>
          <a:bodyPr/>
          <a:lstStyle/>
          <a:p>
            <a:fld id="{23A28521-148B-4119-A6D2-AC4DA40D3857}" type="slidenum">
              <a:rPr lang="sk-SK" smtClean="0"/>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sk-SK"/>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5A02380-848F-4CE8-8B95-FE086B4114A8}" type="datetimeFigureOut">
              <a:rPr lang="sk-SK" smtClean="0"/>
              <a:pPr/>
              <a:t>22. 11. 2020</a:t>
            </a:fld>
            <a:endParaRPr lang="sk-SK"/>
          </a:p>
        </p:txBody>
      </p:sp>
      <p:sp>
        <p:nvSpPr>
          <p:cNvPr id="6" name="Zástupný symbol pro zápatí 5"/>
          <p:cNvSpPr>
            <a:spLocks noGrp="1"/>
          </p:cNvSpPr>
          <p:nvPr>
            <p:ph type="ftr" sz="quarter" idx="11"/>
          </p:nvPr>
        </p:nvSpPr>
        <p:spPr/>
        <p:txBody>
          <a:bodyPr/>
          <a:lstStyle/>
          <a:p>
            <a:endParaRPr lang="sk-SK"/>
          </a:p>
        </p:txBody>
      </p:sp>
      <p:sp>
        <p:nvSpPr>
          <p:cNvPr id="7" name="Zástupný symbol pro číslo snímku 6"/>
          <p:cNvSpPr>
            <a:spLocks noGrp="1"/>
          </p:cNvSpPr>
          <p:nvPr>
            <p:ph type="sldNum" sz="quarter" idx="12"/>
          </p:nvPr>
        </p:nvSpPr>
        <p:spPr/>
        <p:txBody>
          <a:bodyPr/>
          <a:lstStyle/>
          <a:p>
            <a:fld id="{23A28521-148B-4119-A6D2-AC4DA40D3857}" type="slidenum">
              <a:rPr lang="sk-SK" smtClean="0"/>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sk-SK"/>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5A02380-848F-4CE8-8B95-FE086B4114A8}" type="datetimeFigureOut">
              <a:rPr lang="sk-SK" smtClean="0"/>
              <a:pPr/>
              <a:t>22. 11. 2020</a:t>
            </a:fld>
            <a:endParaRPr lang="sk-SK"/>
          </a:p>
        </p:txBody>
      </p:sp>
      <p:sp>
        <p:nvSpPr>
          <p:cNvPr id="6" name="Zástupný symbol pro zápatí 5"/>
          <p:cNvSpPr>
            <a:spLocks noGrp="1"/>
          </p:cNvSpPr>
          <p:nvPr>
            <p:ph type="ftr" sz="quarter" idx="11"/>
          </p:nvPr>
        </p:nvSpPr>
        <p:spPr/>
        <p:txBody>
          <a:bodyPr/>
          <a:lstStyle/>
          <a:p>
            <a:endParaRPr lang="sk-SK"/>
          </a:p>
        </p:txBody>
      </p:sp>
      <p:sp>
        <p:nvSpPr>
          <p:cNvPr id="7" name="Zástupný symbol pro číslo snímku 6"/>
          <p:cNvSpPr>
            <a:spLocks noGrp="1"/>
          </p:cNvSpPr>
          <p:nvPr>
            <p:ph type="sldNum" sz="quarter" idx="12"/>
          </p:nvPr>
        </p:nvSpPr>
        <p:spPr/>
        <p:txBody>
          <a:bodyPr/>
          <a:lstStyle/>
          <a:p>
            <a:fld id="{23A28521-148B-4119-A6D2-AC4DA40D3857}" type="slidenum">
              <a:rPr lang="sk-SK" smtClean="0"/>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sk-SK"/>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02380-848F-4CE8-8B95-FE086B4114A8}" type="datetimeFigureOut">
              <a:rPr lang="sk-SK" smtClean="0"/>
              <a:pPr/>
              <a:t>22. 11. 2020</a:t>
            </a:fld>
            <a:endParaRPr lang="sk-SK"/>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28521-148B-4119-A6D2-AC4DA40D3857}" type="slidenum">
              <a:rPr lang="sk-SK" smtClean="0"/>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43.jpe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27.jpe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77.jpeg"/><Relationship Id="rId18" Type="http://schemas.openxmlformats.org/officeDocument/2006/relationships/image" Target="../media/image82.png"/><Relationship Id="rId26" Type="http://schemas.openxmlformats.org/officeDocument/2006/relationships/image" Target="../media/image90.png"/><Relationship Id="rId3" Type="http://schemas.openxmlformats.org/officeDocument/2006/relationships/image" Target="../media/image71.jpeg"/><Relationship Id="rId21" Type="http://schemas.openxmlformats.org/officeDocument/2006/relationships/image" Target="../media/image85.png"/><Relationship Id="rId7" Type="http://schemas.openxmlformats.org/officeDocument/2006/relationships/image" Target="../media/image72.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89.png"/><Relationship Id="rId2" Type="http://schemas.openxmlformats.org/officeDocument/2006/relationships/notesSlide" Target="../notesSlides/notesSlide11.xml"/><Relationship Id="rId16" Type="http://schemas.openxmlformats.org/officeDocument/2006/relationships/image" Target="../media/image80.jpeg"/><Relationship Id="rId20" Type="http://schemas.openxmlformats.org/officeDocument/2006/relationships/image" Target="../media/image84.jpeg"/><Relationship Id="rId29"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75.png"/><Relationship Id="rId24" Type="http://schemas.openxmlformats.org/officeDocument/2006/relationships/image" Target="../media/image88.png"/><Relationship Id="rId5" Type="http://schemas.openxmlformats.org/officeDocument/2006/relationships/image" Target="../media/image18.pn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16.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png"/><Relationship Id="rId27" Type="http://schemas.openxmlformats.org/officeDocument/2006/relationships/image" Target="../media/image91.jpeg"/><Relationship Id="rId30" Type="http://schemas.openxmlformats.org/officeDocument/2006/relationships/image" Target="../media/image94.jpe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2.png"/><Relationship Id="rId18" Type="http://schemas.openxmlformats.org/officeDocument/2006/relationships/image" Target="../media/image93.png"/><Relationship Id="rId26" Type="http://schemas.openxmlformats.org/officeDocument/2006/relationships/image" Target="../media/image102.png"/><Relationship Id="rId3" Type="http://schemas.openxmlformats.org/officeDocument/2006/relationships/image" Target="../media/image71.jpeg"/><Relationship Id="rId21" Type="http://schemas.openxmlformats.org/officeDocument/2006/relationships/image" Target="../media/image98.png"/><Relationship Id="rId34" Type="http://schemas.openxmlformats.org/officeDocument/2006/relationships/image" Target="../media/image90.png"/><Relationship Id="rId7" Type="http://schemas.openxmlformats.org/officeDocument/2006/relationships/image" Target="../media/image35.png"/><Relationship Id="rId12" Type="http://schemas.openxmlformats.org/officeDocument/2006/relationships/image" Target="../media/image81.png"/><Relationship Id="rId17" Type="http://schemas.openxmlformats.org/officeDocument/2006/relationships/image" Target="../media/image97.jpeg"/><Relationship Id="rId25" Type="http://schemas.openxmlformats.org/officeDocument/2006/relationships/image" Target="../media/image75.png"/><Relationship Id="rId33" Type="http://schemas.openxmlformats.org/officeDocument/2006/relationships/image" Target="../media/image108.png"/><Relationship Id="rId2" Type="http://schemas.openxmlformats.org/officeDocument/2006/relationships/notesSlide" Target="../notesSlides/notesSlide12.xml"/><Relationship Id="rId16" Type="http://schemas.openxmlformats.org/officeDocument/2006/relationships/image" Target="../media/image89.png"/><Relationship Id="rId20" Type="http://schemas.openxmlformats.org/officeDocument/2006/relationships/image" Target="../media/image28.png"/><Relationship Id="rId29"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96.jpeg"/><Relationship Id="rId24" Type="http://schemas.openxmlformats.org/officeDocument/2006/relationships/image" Target="../media/image101.png"/><Relationship Id="rId32" Type="http://schemas.openxmlformats.org/officeDocument/2006/relationships/image" Target="../media/image107.png"/><Relationship Id="rId5" Type="http://schemas.openxmlformats.org/officeDocument/2006/relationships/image" Target="../media/image33.png"/><Relationship Id="rId15" Type="http://schemas.openxmlformats.org/officeDocument/2006/relationships/image" Target="../media/image88.png"/><Relationship Id="rId23" Type="http://schemas.openxmlformats.org/officeDocument/2006/relationships/image" Target="../media/image100.png"/><Relationship Id="rId28" Type="http://schemas.openxmlformats.org/officeDocument/2006/relationships/image" Target="../media/image104.png"/><Relationship Id="rId10" Type="http://schemas.openxmlformats.org/officeDocument/2006/relationships/image" Target="../media/image78.png"/><Relationship Id="rId19" Type="http://schemas.openxmlformats.org/officeDocument/2006/relationships/image" Target="../media/image94.jpeg"/><Relationship Id="rId31" Type="http://schemas.openxmlformats.org/officeDocument/2006/relationships/image" Target="../media/image92.png"/><Relationship Id="rId4" Type="http://schemas.openxmlformats.org/officeDocument/2006/relationships/image" Target="../media/image16.png"/><Relationship Id="rId9" Type="http://schemas.openxmlformats.org/officeDocument/2006/relationships/image" Target="../media/image95.jpeg"/><Relationship Id="rId14" Type="http://schemas.openxmlformats.org/officeDocument/2006/relationships/image" Target="../media/image84.jpeg"/><Relationship Id="rId22" Type="http://schemas.openxmlformats.org/officeDocument/2006/relationships/image" Target="../media/image99.png"/><Relationship Id="rId27" Type="http://schemas.openxmlformats.org/officeDocument/2006/relationships/image" Target="../media/image103.png"/><Relationship Id="rId30" Type="http://schemas.openxmlformats.org/officeDocument/2006/relationships/image" Target="../media/image10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 Id="rId9" Type="http://schemas.openxmlformats.org/officeDocument/2006/relationships/image" Target="../media/image116.png"/></Relationships>
</file>

<file path=ppt/slides/_rels/slide28.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jpeg"/><Relationship Id="rId3" Type="http://schemas.openxmlformats.org/officeDocument/2006/relationships/image" Target="../media/image118.gif"/><Relationship Id="rId7" Type="http://schemas.openxmlformats.org/officeDocument/2006/relationships/image" Target="../media/image122.jpeg"/><Relationship Id="rId12" Type="http://schemas.openxmlformats.org/officeDocument/2006/relationships/image" Target="../media/image127.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1.jpeg"/><Relationship Id="rId11" Type="http://schemas.openxmlformats.org/officeDocument/2006/relationships/image" Target="../media/image126.png"/><Relationship Id="rId5" Type="http://schemas.openxmlformats.org/officeDocument/2006/relationships/image" Target="../media/image120.jpe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jpeg"/><Relationship Id="rId14" Type="http://schemas.openxmlformats.org/officeDocument/2006/relationships/image" Target="../media/image129.jpeg"/></Relationships>
</file>

<file path=ppt/slides/_rels/slide2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notesSlide" Target="../notesSlides/notesSlide3.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jpe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ovéPole 4"/>
          <p:cNvSpPr txBox="1"/>
          <p:nvPr/>
        </p:nvSpPr>
        <p:spPr>
          <a:xfrm>
            <a:off x="500034" y="428604"/>
            <a:ext cx="8143932" cy="1446550"/>
          </a:xfrm>
          <a:prstGeom prst="rect">
            <a:avLst/>
          </a:prstGeom>
          <a:noFill/>
        </p:spPr>
        <p:txBody>
          <a:bodyPr wrap="square" rtlCol="0">
            <a:spAutoFit/>
          </a:bodyPr>
          <a:lstStyle/>
          <a:p>
            <a:pPr algn="ctr"/>
            <a:r>
              <a:rPr lang="sk-SK" sz="4400" dirty="0" smtClean="0">
                <a:solidFill>
                  <a:srgbClr val="7030A0"/>
                </a:solidFill>
                <a:latin typeface="Mistral" pitchFamily="66" charset="0"/>
              </a:rPr>
              <a:t>Endokrinný a hormonálny </a:t>
            </a:r>
            <a:r>
              <a:rPr lang="sk-SK" sz="4400" dirty="0" smtClean="0">
                <a:solidFill>
                  <a:srgbClr val="7030A0"/>
                </a:solidFill>
                <a:latin typeface="Mistral" pitchFamily="66" charset="0"/>
              </a:rPr>
              <a:t>systém:</a:t>
            </a:r>
          </a:p>
          <a:p>
            <a:pPr algn="ctr"/>
            <a:r>
              <a:rPr lang="sk-SK" sz="4400" dirty="0" smtClean="0">
                <a:solidFill>
                  <a:srgbClr val="C00000"/>
                </a:solidFill>
                <a:latin typeface="Mistral" pitchFamily="66" charset="0"/>
              </a:rPr>
              <a:t>Pán Pankreas </a:t>
            </a:r>
            <a:r>
              <a:rPr lang="sk-SK" sz="4400" dirty="0" smtClean="0">
                <a:solidFill>
                  <a:schemeClr val="tx2">
                    <a:lumMod val="60000"/>
                    <a:lumOff val="40000"/>
                  </a:schemeClr>
                </a:solidFill>
                <a:latin typeface="Mistral" pitchFamily="66" charset="0"/>
              </a:rPr>
              <a:t>a Pani Štítna žľaza</a:t>
            </a:r>
            <a:endParaRPr lang="sk-SK" sz="4400" dirty="0">
              <a:solidFill>
                <a:schemeClr val="tx2">
                  <a:lumMod val="60000"/>
                  <a:lumOff val="40000"/>
                </a:schemeClr>
              </a:solidFill>
              <a:latin typeface="Mistral" pitchFamily="66" charset="0"/>
            </a:endParaRPr>
          </a:p>
        </p:txBody>
      </p:sp>
      <p:pic>
        <p:nvPicPr>
          <p:cNvPr id="40962" name="Picture 2" descr="Mr. and Ms. Potatohead by clwnprincessofcrime on DeviantArt"/>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1214414" y="1423615"/>
            <a:ext cx="6662270" cy="5434385"/>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
            <a:ext cx="6929454" cy="6857999"/>
          </a:xfrm>
          <a:prstGeom prst="rect">
            <a:avLst/>
          </a:prstGeom>
          <a:solidFill>
            <a:schemeClr val="bg1">
              <a:lumMod val="95000"/>
            </a:schemeClr>
          </a:solidFill>
        </p:spPr>
        <p:txBody>
          <a:bodyPr wrap="square">
            <a:spAutoFit/>
          </a:bodyPr>
          <a:lstStyle/>
          <a:p>
            <a:r>
              <a:rPr lang="sk-SK" sz="2800" dirty="0" smtClean="0">
                <a:solidFill>
                  <a:schemeClr val="accent3">
                    <a:lumMod val="50000"/>
                  </a:schemeClr>
                </a:solidFill>
                <a:latin typeface="Mistral" pitchFamily="66" charset="0"/>
              </a:rPr>
              <a:t>Rakovina pankreasu – príznaky:</a:t>
            </a:r>
            <a:endParaRPr lang="sk-SK" sz="2800" dirty="0" smtClean="0">
              <a:solidFill>
                <a:schemeClr val="accent3">
                  <a:lumMod val="50000"/>
                </a:schemeClr>
              </a:solidFill>
              <a:latin typeface="Mistral" pitchFamily="66" charset="0"/>
            </a:endParaRPr>
          </a:p>
          <a:p>
            <a:pPr marL="228600" indent="-228600"/>
            <a:r>
              <a:rPr lang="sk-SK" sz="1200" b="1" dirty="0" smtClean="0"/>
              <a:t>1. Depresia </a:t>
            </a:r>
            <a:r>
              <a:rPr lang="sk-SK" sz="1200" dirty="0" smtClean="0"/>
              <a:t>(tzv. somatogénna depresia).</a:t>
            </a:r>
            <a:endParaRPr lang="sk-SK" sz="1200" b="1" dirty="0" smtClean="0"/>
          </a:p>
          <a:p>
            <a:pPr marL="228600" indent="-228600">
              <a:buFont typeface="Arial" pitchFamily="34" charset="0"/>
              <a:buChar char="•"/>
            </a:pPr>
            <a:r>
              <a:rPr lang="sk-SK" sz="1200" dirty="0" smtClean="0"/>
              <a:t>Po </a:t>
            </a:r>
            <a:r>
              <a:rPr lang="sk-SK" sz="1200" dirty="0" smtClean="0"/>
              <a:t>diagnóze rakoviny často nasledujú pocity depresie, ale v prípade rakoviny pankreasu môže byť depresia jedným so </a:t>
            </a:r>
            <a:r>
              <a:rPr lang="sk-SK" sz="1200" dirty="0" smtClean="0"/>
              <a:t>symptómov.</a:t>
            </a:r>
            <a:endParaRPr lang="sk-SK" sz="1200" dirty="0" smtClean="0"/>
          </a:p>
          <a:p>
            <a:pPr marL="228600" indent="-228600"/>
            <a:r>
              <a:rPr lang="sk-SK" sz="1200" b="1" dirty="0" smtClean="0"/>
              <a:t>2. Žltačka </a:t>
            </a:r>
            <a:r>
              <a:rPr lang="sk-SK" sz="1200" b="1" dirty="0" smtClean="0"/>
              <a:t>– bez </a:t>
            </a:r>
            <a:r>
              <a:rPr lang="sk-SK" sz="1200" b="1" dirty="0" smtClean="0"/>
              <a:t>bolesti</a:t>
            </a:r>
            <a:endParaRPr lang="sk-SK" sz="1200" b="1" dirty="0" smtClean="0"/>
          </a:p>
          <a:p>
            <a:pPr marL="228600" indent="-228600">
              <a:buFont typeface="Arial" pitchFamily="34" charset="0"/>
              <a:buChar char="•"/>
            </a:pPr>
            <a:r>
              <a:rPr lang="sk-SK" sz="1200" dirty="0" smtClean="0"/>
              <a:t>Hromadenie žlče spôsobí, že pokožka a očné bielka sa sfarbia dožlta.</a:t>
            </a:r>
          </a:p>
          <a:p>
            <a:pPr marL="228600" indent="-228600">
              <a:buFont typeface="Arial" pitchFamily="34" charset="0"/>
              <a:buChar char="•"/>
            </a:pPr>
            <a:r>
              <a:rPr lang="sk-SK" sz="1200" dirty="0" smtClean="0"/>
              <a:t>Môže ju sprevádzať svrbenie a tmavo zafarbený moč.</a:t>
            </a:r>
          </a:p>
          <a:p>
            <a:pPr marL="228600" indent="-228600">
              <a:buFont typeface="Arial" pitchFamily="34" charset="0"/>
              <a:buChar char="•"/>
            </a:pPr>
            <a:r>
              <a:rPr lang="sk-SK" sz="1200" dirty="0" smtClean="0"/>
              <a:t>Príčinou môžu byť aj nenádorové ochorenia, ako sú napríklad žlčové kamene.</a:t>
            </a:r>
          </a:p>
          <a:p>
            <a:pPr marL="228600" indent="-228600"/>
            <a:r>
              <a:rPr lang="sk-SK" sz="1200" b="1" dirty="0" smtClean="0"/>
              <a:t>3. Nevoľnosť</a:t>
            </a:r>
            <a:endParaRPr lang="sk-SK" sz="1200" b="1" dirty="0" smtClean="0"/>
          </a:p>
          <a:p>
            <a:pPr marL="228600" indent="-228600">
              <a:buFont typeface="Arial" pitchFamily="34" charset="0"/>
              <a:buChar char="•"/>
            </a:pPr>
            <a:r>
              <a:rPr lang="sk-SK" sz="1200" dirty="0" smtClean="0"/>
              <a:t>Pocity nevoľnosti môžu vznikať z rôznych dôvodov - nádor môže blokovať žlčovod alebo tlačiť na dvanástnik čo komplikuje trávenie. Následkom môže byť zápal v okolitej oblasti alebo žltačka.</a:t>
            </a:r>
          </a:p>
          <a:p>
            <a:pPr marL="228600" indent="-228600"/>
            <a:r>
              <a:rPr lang="sk-SK" sz="1200" b="1" dirty="0" smtClean="0"/>
              <a:t>4. Bolesti </a:t>
            </a:r>
            <a:r>
              <a:rPr lang="sk-SK" sz="1200" b="1" dirty="0" smtClean="0"/>
              <a:t>brucha</a:t>
            </a:r>
          </a:p>
          <a:p>
            <a:pPr marL="228600" indent="-228600">
              <a:buFont typeface="Arial" pitchFamily="34" charset="0"/>
              <a:buChar char="•"/>
            </a:pPr>
            <a:r>
              <a:rPr lang="sk-SK" sz="1200" dirty="0" smtClean="0"/>
              <a:t>Často začínajú pocitmi nepohodlia alebo bolesťou v bruchu, ktorá vystreľuje do chrbta.</a:t>
            </a:r>
          </a:p>
          <a:p>
            <a:pPr marL="228600" indent="-228600">
              <a:buFont typeface="Arial" pitchFamily="34" charset="0"/>
              <a:buChar char="•"/>
            </a:pPr>
            <a:r>
              <a:rPr lang="sk-SK" sz="1200" dirty="0" smtClean="0"/>
              <a:t>Bolesť sa môže zhoršovať po jedle alebo poležiačky.</a:t>
            </a:r>
          </a:p>
          <a:p>
            <a:pPr marL="228600" indent="-228600">
              <a:buFont typeface="Arial" pitchFamily="34" charset="0"/>
              <a:buChar char="•"/>
            </a:pPr>
            <a:r>
              <a:rPr lang="sk-SK" sz="1200" dirty="0" smtClean="0"/>
              <a:t>Zo začiatku bolesti ustupujú, po krátkom čase ale postupne pretrvávajú.</a:t>
            </a:r>
          </a:p>
          <a:p>
            <a:pPr marL="228600" indent="-228600"/>
            <a:r>
              <a:rPr lang="sk-SK" sz="1200" b="1" dirty="0" smtClean="0"/>
              <a:t>5. Nevysvetliteľná </a:t>
            </a:r>
            <a:r>
              <a:rPr lang="sk-SK" sz="1200" b="1" dirty="0" smtClean="0"/>
              <a:t>strata hmotnosti</a:t>
            </a:r>
          </a:p>
          <a:p>
            <a:pPr marL="228600" indent="-228600">
              <a:buFont typeface="Arial" pitchFamily="34" charset="0"/>
              <a:buChar char="•"/>
            </a:pPr>
            <a:r>
              <a:rPr lang="sk-SK" sz="1200" dirty="0" smtClean="0"/>
              <a:t>Telo spaľuje viac kalórií ako obvykle. Príznakom môže byť znížená chuť do jedla, alebo preferovanie len niektorých potravín.</a:t>
            </a:r>
          </a:p>
          <a:p>
            <a:pPr marL="228600" indent="-228600">
              <a:buFont typeface="Arial" pitchFamily="34" charset="0"/>
              <a:buChar char="•"/>
            </a:pPr>
            <a:r>
              <a:rPr lang="sk-SK" sz="1200" dirty="0" smtClean="0"/>
              <a:t>Chudnutie </a:t>
            </a:r>
            <a:r>
              <a:rPr lang="sk-SK" sz="1200" dirty="0" smtClean="0"/>
              <a:t>pri rakovine pankreasu zapríčiňuje predovšetkým zmena metabolizmu bielkovín.</a:t>
            </a:r>
          </a:p>
          <a:p>
            <a:pPr marL="228600" indent="-228600">
              <a:buFont typeface="Arial" pitchFamily="34" charset="0"/>
              <a:buChar char="•"/>
            </a:pPr>
            <a:r>
              <a:rPr lang="sk-SK" sz="1200" dirty="0" smtClean="0"/>
              <a:t>Strata hmotnosti nemusí byť sprevádzaná výraznými bolesťami.</a:t>
            </a:r>
          </a:p>
          <a:p>
            <a:pPr marL="228600" indent="-228600"/>
            <a:r>
              <a:rPr lang="sk-SK" sz="1200" b="1" dirty="0" smtClean="0"/>
              <a:t>6</a:t>
            </a:r>
            <a:r>
              <a:rPr lang="sk-SK" sz="1200" b="1" dirty="0" smtClean="0"/>
              <a:t>. Zmeny </a:t>
            </a:r>
            <a:r>
              <a:rPr lang="sk-SK" sz="1200" b="1" dirty="0" smtClean="0"/>
              <a:t>vo vyprázdňovaní: hnačka</a:t>
            </a:r>
          </a:p>
          <a:p>
            <a:pPr marL="228600" indent="-228600">
              <a:buFont typeface="Arial" pitchFamily="34" charset="0"/>
              <a:buChar char="•"/>
            </a:pPr>
            <a:r>
              <a:rPr lang="sk-SK" sz="1200" dirty="0" smtClean="0"/>
              <a:t>Pretrvávajúca hnačka </a:t>
            </a:r>
            <a:r>
              <a:rPr lang="sk-SK" sz="1200" dirty="0" smtClean="0"/>
              <a:t>(6 x a viac denne</a:t>
            </a:r>
            <a:r>
              <a:rPr lang="sk-SK" sz="1200" dirty="0" smtClean="0"/>
              <a:t>) </a:t>
            </a:r>
            <a:r>
              <a:rPr lang="sk-SK" sz="1200" dirty="0" smtClean="0"/>
              <a:t>– príznak vážnejšieho ochorenia (príčinou nemusí byť rakovina)</a:t>
            </a:r>
            <a:endParaRPr lang="sk-SK" sz="1200" dirty="0" smtClean="0"/>
          </a:p>
          <a:p>
            <a:pPr marL="228600" indent="-228600">
              <a:buFont typeface="Arial" pitchFamily="34" charset="0"/>
              <a:buChar char="•"/>
            </a:pPr>
            <a:r>
              <a:rPr lang="sk-SK" sz="1200" dirty="0" smtClean="0"/>
              <a:t>Ak hnačka obmedzuje každodenné činnosti, poraďte sa so svojím lekárom.</a:t>
            </a:r>
          </a:p>
          <a:p>
            <a:pPr marL="228600" indent="-228600"/>
            <a:r>
              <a:rPr lang="sk-SK" sz="1200" b="1" dirty="0" smtClean="0"/>
              <a:t>7</a:t>
            </a:r>
            <a:r>
              <a:rPr lang="sk-SK" sz="1200" b="1" dirty="0" smtClean="0"/>
              <a:t>. Zmena </a:t>
            </a:r>
            <a:r>
              <a:rPr lang="sk-SK" sz="1200" b="1" dirty="0" smtClean="0"/>
              <a:t>vo vyprázdňovaní: ílovitá stolica</a:t>
            </a:r>
          </a:p>
          <a:p>
            <a:pPr marL="228600" indent="-228600">
              <a:buFont typeface="Arial" pitchFamily="34" charset="0"/>
              <a:buChar char="•"/>
            </a:pPr>
            <a:r>
              <a:rPr lang="sk-SK" sz="1200" dirty="0" smtClean="0"/>
              <a:t>Príznakom môže byť mastná, svetlá stolica s hnilobným zápachom.</a:t>
            </a:r>
          </a:p>
          <a:p>
            <a:pPr marL="228600" indent="-228600">
              <a:buFont typeface="Arial" pitchFamily="34" charset="0"/>
              <a:buChar char="•"/>
            </a:pPr>
            <a:r>
              <a:rPr lang="sk-SK" sz="1200" dirty="0" smtClean="0"/>
              <a:t>Príčinou môže byť upchatie žlčovodu v dôsledku nádoru v pankrease.</a:t>
            </a:r>
          </a:p>
          <a:p>
            <a:pPr marL="228600" indent="-228600"/>
            <a:r>
              <a:rPr lang="sk-SK" sz="1200" b="1" dirty="0" smtClean="0"/>
              <a:t>8</a:t>
            </a:r>
            <a:r>
              <a:rPr lang="sk-SK" sz="1200" b="1" dirty="0" smtClean="0"/>
              <a:t>. Bolesti </a:t>
            </a:r>
            <a:r>
              <a:rPr lang="sk-SK" sz="1200" b="1" dirty="0" smtClean="0"/>
              <a:t>v krížovej časti chrbta</a:t>
            </a:r>
          </a:p>
          <a:p>
            <a:pPr marL="228600" indent="-228600">
              <a:buFont typeface="Arial" pitchFamily="34" charset="0"/>
              <a:buChar char="•"/>
            </a:pPr>
            <a:r>
              <a:rPr lang="sk-SK" sz="1200" dirty="0" smtClean="0"/>
              <a:t>Asi u 7 z 10 ľudí s karcinómom pankreasu je prvým dôvodom návštevy lekára bolesť chrbta.</a:t>
            </a:r>
          </a:p>
          <a:p>
            <a:pPr marL="228600" indent="-228600">
              <a:buFont typeface="Arial" pitchFamily="34" charset="0"/>
              <a:buChar char="•"/>
            </a:pPr>
            <a:r>
              <a:rPr lang="sk-SK" sz="1200" dirty="0" smtClean="0"/>
              <a:t>Predovšetkým ak sa nádor nachádza v tele alebo na chvoste pankreasu a vyvíja tlak na nervy.</a:t>
            </a:r>
          </a:p>
          <a:p>
            <a:pPr marL="228600" indent="-228600"/>
            <a:r>
              <a:rPr lang="sk-SK" sz="1200" b="1" dirty="0" smtClean="0"/>
              <a:t>9</a:t>
            </a:r>
            <a:r>
              <a:rPr lang="sk-SK" sz="1200" b="1" dirty="0" smtClean="0"/>
              <a:t>. Rozvoj </a:t>
            </a:r>
            <a:r>
              <a:rPr lang="sk-SK" sz="1200" b="1" dirty="0" smtClean="0"/>
              <a:t>alebo zhoršenie diabetes mellitus bez zvýšenia telesnej hmotnosti</a:t>
            </a:r>
          </a:p>
          <a:p>
            <a:pPr marL="228600" indent="-228600">
              <a:buFont typeface="Arial" pitchFamily="34" charset="0"/>
              <a:buChar char="•"/>
            </a:pPr>
            <a:r>
              <a:rPr lang="sk-SK" sz="1200" dirty="0" smtClean="0"/>
              <a:t>Nádor pankreasu ničí bunky pankreasu, ktoré produkujú inzulín, čo môže viesť k vzniku diabetes mellitus.</a:t>
            </a:r>
          </a:p>
          <a:p>
            <a:pPr marL="228600" indent="-228600">
              <a:buFont typeface="Arial" pitchFamily="34" charset="0"/>
              <a:buChar char="•"/>
            </a:pPr>
            <a:r>
              <a:rPr lang="sk-SK" sz="1200" dirty="0" smtClean="0"/>
              <a:t>Príznaky sú rozmazané videnie, extrémna únava, pomalé hojenie rán, neustály pocit smädu a hladu.</a:t>
            </a:r>
          </a:p>
          <a:p>
            <a:pPr marL="228600" indent="-228600"/>
            <a:r>
              <a:rPr lang="sk-SK" sz="1200" b="1" dirty="0" smtClean="0"/>
              <a:t>10. Hlboká </a:t>
            </a:r>
            <a:r>
              <a:rPr lang="sk-SK" sz="1200" b="1" dirty="0" smtClean="0"/>
              <a:t>žilová </a:t>
            </a:r>
            <a:r>
              <a:rPr lang="sk-SK" sz="1200" b="1" dirty="0" smtClean="0"/>
              <a:t>trombóza.</a:t>
            </a:r>
          </a:p>
          <a:p>
            <a:pPr marL="228600" indent="-228600">
              <a:buFont typeface="Arial" pitchFamily="34" charset="0"/>
              <a:buChar char="•"/>
            </a:pPr>
            <a:r>
              <a:rPr lang="sk-SK" sz="1200" b="1" dirty="0" smtClean="0"/>
              <a:t> Dýchavičnosť </a:t>
            </a:r>
            <a:r>
              <a:rPr lang="sk-SK" sz="1200" dirty="0" smtClean="0"/>
              <a:t>alebo bolesť môže byť spôsobená krvnými zrazeninami v hlbokých žilách nôh, panvy a ramien ako dôsledok komplikácií rakoviny pankreasu</a:t>
            </a:r>
            <a:r>
              <a:rPr lang="sk-SK" sz="1200" dirty="0" smtClean="0"/>
              <a:t>.</a:t>
            </a:r>
            <a:endParaRPr lang="sk-SK" sz="1200" dirty="0" smtClean="0"/>
          </a:p>
        </p:txBody>
      </p:sp>
      <p:sp>
        <p:nvSpPr>
          <p:cNvPr id="6" name="Elipsa 5"/>
          <p:cNvSpPr/>
          <p:nvPr/>
        </p:nvSpPr>
        <p:spPr>
          <a:xfrm>
            <a:off x="7429520" y="4214818"/>
            <a:ext cx="700086" cy="785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Elipsa 6"/>
          <p:cNvSpPr/>
          <p:nvPr/>
        </p:nvSpPr>
        <p:spPr>
          <a:xfrm>
            <a:off x="7500958" y="2071678"/>
            <a:ext cx="700086" cy="785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2535" name="Picture 7"/>
          <p:cNvPicPr>
            <a:picLocks noChangeAspect="1" noChangeArrowheads="1"/>
          </p:cNvPicPr>
          <p:nvPr/>
        </p:nvPicPr>
        <p:blipFill>
          <a:blip r:embed="rId3"/>
          <a:srcRect/>
          <a:stretch>
            <a:fillRect/>
          </a:stretch>
        </p:blipFill>
        <p:spPr bwMode="auto">
          <a:xfrm>
            <a:off x="6823818" y="857232"/>
            <a:ext cx="2320182" cy="5929354"/>
          </a:xfrm>
          <a:prstGeom prst="rect">
            <a:avLst/>
          </a:prstGeom>
          <a:noFill/>
          <a:ln w="9525">
            <a:noFill/>
            <a:miter lim="800000"/>
            <a:headEnd/>
            <a:tailEnd/>
          </a:ln>
          <a:effectLst/>
        </p:spPr>
      </p:pic>
      <p:sp>
        <p:nvSpPr>
          <p:cNvPr id="14" name="TextovéPole 13"/>
          <p:cNvSpPr txBox="1"/>
          <p:nvPr/>
        </p:nvSpPr>
        <p:spPr>
          <a:xfrm rot="20731174">
            <a:off x="6683502" y="301302"/>
            <a:ext cx="3047989" cy="830997"/>
          </a:xfrm>
          <a:prstGeom prst="rect">
            <a:avLst/>
          </a:prstGeom>
          <a:noFill/>
        </p:spPr>
        <p:txBody>
          <a:bodyPr wrap="square" rtlCol="0">
            <a:spAutoFit/>
          </a:bodyPr>
          <a:lstStyle/>
          <a:p>
            <a:r>
              <a:rPr lang="sk-SK" sz="2400" dirty="0" smtClean="0">
                <a:solidFill>
                  <a:schemeClr val="accent2">
                    <a:lumMod val="75000"/>
                  </a:schemeClr>
                </a:solidFill>
                <a:latin typeface="Mistral" pitchFamily="66" charset="0"/>
              </a:rPr>
              <a:t>Alternatívne </a:t>
            </a:r>
            <a:r>
              <a:rPr lang="sk-SK" sz="2400" dirty="0" smtClean="0">
                <a:solidFill>
                  <a:schemeClr val="accent2">
                    <a:lumMod val="75000"/>
                  </a:schemeClr>
                </a:solidFill>
                <a:latin typeface="Mistral" pitchFamily="66" charset="0"/>
              </a:rPr>
              <a:t>možnosti:</a:t>
            </a:r>
            <a:endParaRPr lang="sk-SK" sz="2400" dirty="0" smtClean="0">
              <a:solidFill>
                <a:schemeClr val="accent2">
                  <a:lumMod val="75000"/>
                </a:schemeClr>
              </a:solidFill>
              <a:latin typeface="Mistral" pitchFamily="66" charset="0"/>
            </a:endParaRPr>
          </a:p>
          <a:p>
            <a:endParaRPr lang="sk-SK" sz="2400" dirty="0">
              <a:solidFill>
                <a:schemeClr val="accent2">
                  <a:lumMod val="75000"/>
                </a:schemeClr>
              </a:solidFill>
              <a:latin typeface="Mistral" pitchFamily="66" charset="0"/>
            </a:endParaRPr>
          </a:p>
        </p:txBody>
      </p:sp>
      <p:pic>
        <p:nvPicPr>
          <p:cNvPr id="22536" name="Picture 8" descr="E:\doterra\mood\onko\dd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357818" y="571480"/>
            <a:ext cx="1435785" cy="1378833"/>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7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7889" name="Picture 1" descr="E:\doterra\mood\onko\ddr.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214678" y="3286124"/>
            <a:ext cx="2937810" cy="2821279"/>
          </a:xfrm>
          <a:prstGeom prst="rect">
            <a:avLst/>
          </a:prstGeom>
          <a:noFill/>
        </p:spPr>
      </p:pic>
      <p:pic>
        <p:nvPicPr>
          <p:cNvPr id="19483" name="Picture 27"/>
          <p:cNvPicPr>
            <a:picLocks noChangeAspect="1" noChangeArrowheads="1"/>
          </p:cNvPicPr>
          <p:nvPr/>
        </p:nvPicPr>
        <p:blipFill>
          <a:blip r:embed="rId4" cstate="print"/>
          <a:srcRect/>
          <a:stretch>
            <a:fillRect/>
          </a:stretch>
        </p:blipFill>
        <p:spPr bwMode="auto">
          <a:xfrm>
            <a:off x="7286644" y="1071546"/>
            <a:ext cx="571504" cy="501188"/>
          </a:xfrm>
          <a:prstGeom prst="rect">
            <a:avLst/>
          </a:prstGeom>
          <a:noFill/>
          <a:ln w="9525">
            <a:noFill/>
            <a:miter lim="800000"/>
            <a:headEnd/>
            <a:tailEnd/>
          </a:ln>
          <a:effectLst/>
        </p:spPr>
      </p:pic>
      <p:pic>
        <p:nvPicPr>
          <p:cNvPr id="19480" name="Picture 24"/>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857488" y="1142984"/>
            <a:ext cx="2810853" cy="5072098"/>
          </a:xfrm>
          <a:prstGeom prst="rect">
            <a:avLst/>
          </a:prstGeom>
          <a:noFill/>
          <a:ln w="9525">
            <a:noFill/>
            <a:miter lim="800000"/>
            <a:headEnd/>
            <a:tailEnd/>
          </a:ln>
          <a:effectLst/>
        </p:spPr>
      </p:pic>
      <p:sp>
        <p:nvSpPr>
          <p:cNvPr id="6" name="Elipsa 5"/>
          <p:cNvSpPr/>
          <p:nvPr/>
        </p:nvSpPr>
        <p:spPr>
          <a:xfrm>
            <a:off x="142844" y="0"/>
            <a:ext cx="8858312"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sk-SK" sz="2800" dirty="0" smtClean="0">
                <a:solidFill>
                  <a:schemeClr val="accent6">
                    <a:lumMod val="60000"/>
                    <a:lumOff val="40000"/>
                  </a:schemeClr>
                </a:solidFill>
              </a:rPr>
              <a:t>10 výziev na kontrolu pankreasu. </a:t>
            </a:r>
            <a:endParaRPr lang="sk-SK" sz="2800" dirty="0">
              <a:solidFill>
                <a:schemeClr val="accent6">
                  <a:lumMod val="60000"/>
                  <a:lumOff val="40000"/>
                </a:schemeClr>
              </a:solidFill>
            </a:endParaRPr>
          </a:p>
        </p:txBody>
      </p:sp>
      <p:pic>
        <p:nvPicPr>
          <p:cNvPr id="19463"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904035">
            <a:off x="4200151" y="2788089"/>
            <a:ext cx="634108" cy="520703"/>
          </a:xfrm>
          <a:prstGeom prst="rect">
            <a:avLst/>
          </a:prstGeom>
          <a:noFill/>
          <a:ln w="9525">
            <a:noFill/>
            <a:miter lim="800000"/>
            <a:headEnd/>
            <a:tailEnd/>
          </a:ln>
          <a:effectLst/>
        </p:spPr>
      </p:pic>
      <p:sp>
        <p:nvSpPr>
          <p:cNvPr id="13" name="Elipsa 12"/>
          <p:cNvSpPr/>
          <p:nvPr/>
        </p:nvSpPr>
        <p:spPr>
          <a:xfrm>
            <a:off x="928662" y="857232"/>
            <a:ext cx="2357454" cy="785818"/>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1.Depresia</a:t>
            </a:r>
            <a:endParaRPr lang="sk-SK" sz="1200" dirty="0"/>
          </a:p>
        </p:txBody>
      </p:sp>
      <p:sp>
        <p:nvSpPr>
          <p:cNvPr id="17" name="Elipsa 16"/>
          <p:cNvSpPr/>
          <p:nvPr/>
        </p:nvSpPr>
        <p:spPr>
          <a:xfrm>
            <a:off x="642910" y="1728782"/>
            <a:ext cx="2214578"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2. Žltačka</a:t>
            </a:r>
            <a:endParaRPr lang="sk-SK" sz="1200" dirty="0"/>
          </a:p>
        </p:txBody>
      </p:sp>
      <p:sp>
        <p:nvSpPr>
          <p:cNvPr id="20" name="Elipsa 19"/>
          <p:cNvSpPr/>
          <p:nvPr/>
        </p:nvSpPr>
        <p:spPr>
          <a:xfrm>
            <a:off x="6429388" y="1800220"/>
            <a:ext cx="2357454"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7.Ílovitá</a:t>
            </a:r>
          </a:p>
          <a:p>
            <a:r>
              <a:rPr lang="sk-SK" sz="1200" dirty="0" smtClean="0"/>
              <a:t> stolica</a:t>
            </a:r>
            <a:endParaRPr lang="sk-SK" sz="1200" dirty="0"/>
          </a:p>
        </p:txBody>
      </p:sp>
      <p:sp>
        <p:nvSpPr>
          <p:cNvPr id="21" name="Elipsa 20"/>
          <p:cNvSpPr/>
          <p:nvPr/>
        </p:nvSpPr>
        <p:spPr>
          <a:xfrm>
            <a:off x="5929322" y="5715016"/>
            <a:ext cx="2286016" cy="928694"/>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10.Trombóza</a:t>
            </a:r>
            <a:endParaRPr lang="sk-SK" sz="1200" dirty="0"/>
          </a:p>
        </p:txBody>
      </p:sp>
      <p:sp>
        <p:nvSpPr>
          <p:cNvPr id="18" name="Elipsa 17"/>
          <p:cNvSpPr/>
          <p:nvPr/>
        </p:nvSpPr>
        <p:spPr>
          <a:xfrm>
            <a:off x="357158" y="2943228"/>
            <a:ext cx="2071702"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3.Reflux</a:t>
            </a:r>
            <a:r>
              <a:rPr lang="sk-SK" sz="1200" dirty="0" smtClean="0"/>
              <a:t>, </a:t>
            </a:r>
            <a:endParaRPr lang="sk-SK" sz="1200" dirty="0" smtClean="0"/>
          </a:p>
          <a:p>
            <a:r>
              <a:rPr lang="sk-SK" sz="1200" dirty="0" smtClean="0"/>
              <a:t>nevoľnosť</a:t>
            </a:r>
            <a:endParaRPr lang="sk-SK" sz="1200" dirty="0"/>
          </a:p>
        </p:txBody>
      </p:sp>
      <p:pic>
        <p:nvPicPr>
          <p:cNvPr id="19466" name="Picture 10"/>
          <p:cNvPicPr>
            <a:picLocks noChangeAspect="1" noChangeArrowheads="1"/>
          </p:cNvPicPr>
          <p:nvPr/>
        </p:nvPicPr>
        <p:blipFill>
          <a:blip r:embed="rId7" cstate="print">
            <a:clrChange>
              <a:clrFrom>
                <a:srgbClr val="EDEDED"/>
              </a:clrFrom>
              <a:clrTo>
                <a:srgbClr val="EDEDED">
                  <a:alpha val="0"/>
                </a:srgbClr>
              </a:clrTo>
            </a:clrChange>
            <a:duotone>
              <a:schemeClr val="accent4">
                <a:shade val="45000"/>
                <a:satMod val="135000"/>
              </a:schemeClr>
              <a:prstClr val="white"/>
            </a:duotone>
          </a:blip>
          <a:srcRect/>
          <a:stretch>
            <a:fillRect/>
          </a:stretch>
        </p:blipFill>
        <p:spPr bwMode="auto">
          <a:xfrm>
            <a:off x="2214546" y="928670"/>
            <a:ext cx="677696" cy="642942"/>
          </a:xfrm>
          <a:prstGeom prst="ellipse">
            <a:avLst/>
          </a:prstGeom>
          <a:noFill/>
          <a:ln w="9525">
            <a:noFill/>
            <a:miter lim="800000"/>
            <a:headEnd/>
            <a:tailEnd/>
          </a:ln>
          <a:effectLst/>
        </p:spPr>
      </p:pic>
      <p:pic>
        <p:nvPicPr>
          <p:cNvPr id="19468" name="Picture 12"/>
          <p:cNvPicPr>
            <a:picLocks noChangeAspect="1" noChangeArrowheads="1"/>
          </p:cNvPicPr>
          <p:nvPr/>
        </p:nvPicPr>
        <p:blipFill>
          <a:blip r:embed="rId8"/>
          <a:srcRect/>
          <a:stretch>
            <a:fillRect/>
          </a:stretch>
        </p:blipFill>
        <p:spPr bwMode="auto">
          <a:xfrm>
            <a:off x="1470325" y="2997758"/>
            <a:ext cx="744221" cy="716994"/>
          </a:xfrm>
          <a:prstGeom prst="ellipse">
            <a:avLst/>
          </a:prstGeom>
          <a:noFill/>
          <a:ln w="9525">
            <a:solidFill>
              <a:schemeClr val="accent3">
                <a:lumMod val="50000"/>
              </a:schemeClr>
            </a:solidFill>
            <a:miter lim="800000"/>
            <a:headEnd/>
            <a:tailEnd/>
          </a:ln>
          <a:effectLst/>
        </p:spPr>
      </p:pic>
      <p:sp>
        <p:nvSpPr>
          <p:cNvPr id="28" name="Elipsa 27"/>
          <p:cNvSpPr/>
          <p:nvPr/>
        </p:nvSpPr>
        <p:spPr>
          <a:xfrm>
            <a:off x="5929322" y="928670"/>
            <a:ext cx="2357454" cy="785818"/>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6.Hnačka</a:t>
            </a:r>
            <a:endParaRPr lang="sk-SK" sz="1200" dirty="0" smtClean="0"/>
          </a:p>
        </p:txBody>
      </p:sp>
      <p:sp>
        <p:nvSpPr>
          <p:cNvPr id="29" name="Elipsa 28"/>
          <p:cNvSpPr/>
          <p:nvPr/>
        </p:nvSpPr>
        <p:spPr>
          <a:xfrm>
            <a:off x="428596" y="4286256"/>
            <a:ext cx="2286016"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4. Bolesti </a:t>
            </a:r>
          </a:p>
          <a:p>
            <a:r>
              <a:rPr lang="sk-SK" sz="1200" dirty="0" smtClean="0"/>
              <a:t>brucha </a:t>
            </a:r>
            <a:endParaRPr lang="sk-SK" sz="1200" dirty="0"/>
          </a:p>
        </p:txBody>
      </p:sp>
      <p:sp>
        <p:nvSpPr>
          <p:cNvPr id="30" name="Elipsa 29"/>
          <p:cNvSpPr/>
          <p:nvPr/>
        </p:nvSpPr>
        <p:spPr>
          <a:xfrm>
            <a:off x="7000892" y="2928934"/>
            <a:ext cx="2071702"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8.Bolesti  </a:t>
            </a:r>
          </a:p>
          <a:p>
            <a:r>
              <a:rPr lang="sk-SK" sz="1200" dirty="0" smtClean="0"/>
              <a:t>krížov</a:t>
            </a:r>
            <a:endParaRPr lang="sk-SK" sz="1200" dirty="0"/>
          </a:p>
        </p:txBody>
      </p:sp>
      <p:sp>
        <p:nvSpPr>
          <p:cNvPr id="31" name="Elipsa 30"/>
          <p:cNvSpPr/>
          <p:nvPr/>
        </p:nvSpPr>
        <p:spPr>
          <a:xfrm>
            <a:off x="6572264" y="4500570"/>
            <a:ext cx="2214578"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9.Diabetes </a:t>
            </a:r>
            <a:endParaRPr lang="sk-SK" sz="1200" dirty="0"/>
          </a:p>
        </p:txBody>
      </p:sp>
      <p:pic>
        <p:nvPicPr>
          <p:cNvPr id="19472" name="Picture 16"/>
          <p:cNvPicPr>
            <a:picLocks noChangeAspect="1" noChangeArrowheads="1"/>
          </p:cNvPicPr>
          <p:nvPr/>
        </p:nvPicPr>
        <p:blipFill>
          <a:blip r:embed="rId9" cstate="print">
            <a:lum contrast="40000"/>
          </a:blip>
          <a:srcRect/>
          <a:stretch>
            <a:fillRect/>
          </a:stretch>
        </p:blipFill>
        <p:spPr bwMode="auto">
          <a:xfrm>
            <a:off x="7786710" y="4567925"/>
            <a:ext cx="785818" cy="718463"/>
          </a:xfrm>
          <a:prstGeom prst="ellipse">
            <a:avLst/>
          </a:prstGeom>
          <a:noFill/>
          <a:ln w="9525">
            <a:solidFill>
              <a:srgbClr val="FF0000"/>
            </a:solidFill>
            <a:miter lim="800000"/>
            <a:headEnd/>
            <a:tailEnd/>
          </a:ln>
          <a:effectLst/>
        </p:spPr>
      </p:pic>
      <p:pic>
        <p:nvPicPr>
          <p:cNvPr id="19474" name="Picture 18"/>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8131944" y="3000372"/>
            <a:ext cx="851578" cy="785818"/>
          </a:xfrm>
          <a:prstGeom prst="ellipse">
            <a:avLst/>
          </a:prstGeom>
          <a:noFill/>
          <a:ln w="9525">
            <a:noFill/>
            <a:miter lim="800000"/>
            <a:headEnd/>
            <a:tailEnd/>
          </a:ln>
          <a:effectLst/>
        </p:spPr>
      </p:pic>
      <p:pic>
        <p:nvPicPr>
          <p:cNvPr id="19475" name="Picture 19"/>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1857356" y="4357694"/>
            <a:ext cx="785818" cy="800159"/>
          </a:xfrm>
          <a:prstGeom prst="ellipse">
            <a:avLst/>
          </a:prstGeom>
          <a:noFill/>
          <a:ln w="9525">
            <a:solidFill>
              <a:srgbClr val="C00000"/>
            </a:solidFill>
            <a:miter lim="800000"/>
            <a:headEnd/>
            <a:tailEnd/>
          </a:ln>
          <a:effectLst/>
        </p:spPr>
      </p:pic>
      <p:pic>
        <p:nvPicPr>
          <p:cNvPr id="19476" name="Picture 20"/>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7215206" y="5786454"/>
            <a:ext cx="785818" cy="688765"/>
          </a:xfrm>
          <a:prstGeom prst="ellipse">
            <a:avLst/>
          </a:prstGeom>
          <a:noFill/>
          <a:ln w="9525">
            <a:noFill/>
            <a:miter lim="800000"/>
            <a:headEnd/>
            <a:tailEnd/>
          </a:ln>
          <a:effectLst/>
        </p:spPr>
      </p:pic>
      <p:pic>
        <p:nvPicPr>
          <p:cNvPr id="19479" name="Picture 23"/>
          <p:cNvPicPr>
            <a:picLocks noChangeAspect="1" noChangeArrowheads="1"/>
          </p:cNvPicPr>
          <p:nvPr/>
        </p:nvPicPr>
        <p:blipFill>
          <a:blip r:embed="rId13" cstate="print"/>
          <a:srcRect/>
          <a:stretch>
            <a:fillRect/>
          </a:stretch>
        </p:blipFill>
        <p:spPr bwMode="auto">
          <a:xfrm>
            <a:off x="1785918" y="1785926"/>
            <a:ext cx="766470" cy="714380"/>
          </a:xfrm>
          <a:prstGeom prst="ellipse">
            <a:avLst/>
          </a:prstGeom>
          <a:noFill/>
          <a:ln w="9525">
            <a:solidFill>
              <a:srgbClr val="FFC000"/>
            </a:solidFill>
            <a:miter lim="800000"/>
            <a:headEnd/>
            <a:tailEnd/>
          </a:ln>
          <a:effectLst/>
        </p:spPr>
      </p:pic>
      <p:pic>
        <p:nvPicPr>
          <p:cNvPr id="19470" name="Picture 14"/>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7643834" y="1857364"/>
            <a:ext cx="818865" cy="785818"/>
          </a:xfrm>
          <a:prstGeom prst="ellipse">
            <a:avLst/>
          </a:prstGeom>
          <a:noFill/>
          <a:ln w="9525">
            <a:noFill/>
            <a:miter lim="800000"/>
            <a:headEnd/>
            <a:tailEnd/>
          </a:ln>
          <a:effectLst/>
        </p:spPr>
      </p:pic>
      <p:pic>
        <p:nvPicPr>
          <p:cNvPr id="19469" name="Picture 13"/>
          <p:cNvPicPr>
            <a:picLocks noChangeAspect="1" noChangeArrowheads="1"/>
          </p:cNvPicPr>
          <p:nvPr/>
        </p:nvPicPr>
        <p:blipFill>
          <a:blip r:embed="rId15">
            <a:clrChange>
              <a:clrFrom>
                <a:srgbClr val="C3C5C5"/>
              </a:clrFrom>
              <a:clrTo>
                <a:srgbClr val="C3C5C5">
                  <a:alpha val="0"/>
                </a:srgbClr>
              </a:clrTo>
            </a:clrChange>
            <a:lum contrast="40000"/>
          </a:blip>
          <a:srcRect/>
          <a:stretch>
            <a:fillRect/>
          </a:stretch>
        </p:blipFill>
        <p:spPr bwMode="auto">
          <a:xfrm>
            <a:off x="7143768" y="928670"/>
            <a:ext cx="715438" cy="704994"/>
          </a:xfrm>
          <a:prstGeom prst="ellipse">
            <a:avLst/>
          </a:prstGeom>
          <a:noFill/>
          <a:ln w="9525">
            <a:noFill/>
            <a:miter lim="800000"/>
            <a:headEnd/>
            <a:tailEnd/>
          </a:ln>
          <a:effectLst/>
        </p:spPr>
      </p:pic>
      <p:pic>
        <p:nvPicPr>
          <p:cNvPr id="19485" name="Picture 29" descr="Esenciálna zmes na trávenie DT 15ml | Potraviny Motýlik"/>
          <p:cNvPicPr>
            <a:picLocks noChangeAspect="1" noChangeArrowheads="1"/>
          </p:cNvPicPr>
          <p:nvPr/>
        </p:nvPicPr>
        <p:blipFill>
          <a:blip r:embed="rId16" cstate="print">
            <a:clrChange>
              <a:clrFrom>
                <a:srgbClr val="FAF8F9"/>
              </a:clrFrom>
              <a:clrTo>
                <a:srgbClr val="FAF8F9">
                  <a:alpha val="0"/>
                </a:srgbClr>
              </a:clrTo>
            </a:clrChange>
          </a:blip>
          <a:srcRect/>
          <a:stretch>
            <a:fillRect/>
          </a:stretch>
        </p:blipFill>
        <p:spPr bwMode="auto">
          <a:xfrm>
            <a:off x="3586170" y="3357562"/>
            <a:ext cx="1050131" cy="3500438"/>
          </a:xfrm>
          <a:prstGeom prst="rect">
            <a:avLst/>
          </a:prstGeom>
          <a:noFill/>
        </p:spPr>
      </p:pic>
      <p:sp>
        <p:nvSpPr>
          <p:cNvPr id="19" name="Elipsa 18"/>
          <p:cNvSpPr/>
          <p:nvPr/>
        </p:nvSpPr>
        <p:spPr>
          <a:xfrm>
            <a:off x="928662" y="5500702"/>
            <a:ext cx="2357454"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5.Náhly </a:t>
            </a:r>
            <a:endParaRPr lang="sk-SK" sz="1200" dirty="0" smtClean="0"/>
          </a:p>
          <a:p>
            <a:r>
              <a:rPr lang="sk-SK" sz="1200" dirty="0" smtClean="0"/>
              <a:t>úbytok váhy</a:t>
            </a:r>
            <a:endParaRPr lang="sk-SK" sz="1200" dirty="0"/>
          </a:p>
        </p:txBody>
      </p:sp>
      <p:pic>
        <p:nvPicPr>
          <p:cNvPr id="19467" name="Picture 11"/>
          <p:cNvPicPr>
            <a:picLocks noChangeAspect="1" noChangeArrowheads="1"/>
          </p:cNvPicPr>
          <p:nvPr/>
        </p:nvPicPr>
        <p:blipFill>
          <a:blip r:embed="rId17" cstate="print"/>
          <a:srcRect/>
          <a:stretch>
            <a:fillRect/>
          </a:stretch>
        </p:blipFill>
        <p:spPr bwMode="auto">
          <a:xfrm>
            <a:off x="2285984" y="5643578"/>
            <a:ext cx="642942" cy="648194"/>
          </a:xfrm>
          <a:prstGeom prst="ellipse">
            <a:avLst/>
          </a:prstGeom>
          <a:noFill/>
          <a:ln w="9525">
            <a:solidFill>
              <a:schemeClr val="accent6">
                <a:lumMod val="75000"/>
              </a:schemeClr>
            </a:solidFill>
            <a:miter lim="800000"/>
            <a:headEnd/>
            <a:tailEnd/>
          </a:ln>
          <a:effectLst/>
        </p:spPr>
      </p:pic>
      <p:pic>
        <p:nvPicPr>
          <p:cNvPr id="19488" name="Picture 32" descr="Relief and Revive Kit | dōTERRA Essential Oils"/>
          <p:cNvPicPr>
            <a:picLocks noChangeAspect="1" noChangeArrowheads="1"/>
          </p:cNvPicPr>
          <p:nvPr/>
        </p:nvPicPr>
        <p:blipFill>
          <a:blip r:embed="rId18" cstate="print"/>
          <a:srcRect/>
          <a:stretch>
            <a:fillRect/>
          </a:stretch>
        </p:blipFill>
        <p:spPr bwMode="auto">
          <a:xfrm>
            <a:off x="5643570" y="2500306"/>
            <a:ext cx="1833447" cy="1857388"/>
          </a:xfrm>
          <a:prstGeom prst="rect">
            <a:avLst/>
          </a:prstGeom>
          <a:noFill/>
        </p:spPr>
      </p:pic>
      <p:pic>
        <p:nvPicPr>
          <p:cNvPr id="19494" name="Picture 38" descr="Obrázok pre GERANIUM (Muškát) Pelargonium graveolens 15 ml"/>
          <p:cNvPicPr>
            <a:picLocks noChangeAspect="1" noChangeArrowheads="1"/>
          </p:cNvPicPr>
          <p:nvPr/>
        </p:nvPicPr>
        <p:blipFill>
          <a:blip r:embed="rId19" cstate="print"/>
          <a:srcRect/>
          <a:stretch>
            <a:fillRect/>
          </a:stretch>
        </p:blipFill>
        <p:spPr bwMode="auto">
          <a:xfrm>
            <a:off x="2714613" y="1750186"/>
            <a:ext cx="642942" cy="964413"/>
          </a:xfrm>
          <a:prstGeom prst="rect">
            <a:avLst/>
          </a:prstGeom>
          <a:noFill/>
        </p:spPr>
      </p:pic>
      <p:pic>
        <p:nvPicPr>
          <p:cNvPr id="19496" name="Picture 40" descr="Obrázok pre CINNAMON BARK (Škorica) Cinnamomum zeylanicum 5 ml"/>
          <p:cNvPicPr>
            <a:picLocks noChangeAspect="1" noChangeArrowheads="1"/>
          </p:cNvPicPr>
          <p:nvPr/>
        </p:nvPicPr>
        <p:blipFill>
          <a:blip r:embed="rId20" cstate="print"/>
          <a:srcRect/>
          <a:stretch>
            <a:fillRect/>
          </a:stretch>
        </p:blipFill>
        <p:spPr bwMode="auto">
          <a:xfrm>
            <a:off x="6143636" y="4643446"/>
            <a:ext cx="428628" cy="642942"/>
          </a:xfrm>
          <a:prstGeom prst="rect">
            <a:avLst/>
          </a:prstGeom>
          <a:noFill/>
        </p:spPr>
      </p:pic>
      <p:pic>
        <p:nvPicPr>
          <p:cNvPr id="19498" name="Picture 42" descr="Obrázok pre HELICHRYSUM (Slamienka) Helichrysum italicum 5 ml"/>
          <p:cNvPicPr>
            <a:picLocks noChangeAspect="1" noChangeArrowheads="1"/>
          </p:cNvPicPr>
          <p:nvPr/>
        </p:nvPicPr>
        <p:blipFill>
          <a:blip r:embed="rId21" cstate="print"/>
          <a:srcRect/>
          <a:stretch>
            <a:fillRect/>
          </a:stretch>
        </p:blipFill>
        <p:spPr bwMode="auto">
          <a:xfrm>
            <a:off x="5548318" y="5786454"/>
            <a:ext cx="428613" cy="642942"/>
          </a:xfrm>
          <a:prstGeom prst="rect">
            <a:avLst/>
          </a:prstGeom>
          <a:noFill/>
        </p:spPr>
      </p:pic>
      <p:pic>
        <p:nvPicPr>
          <p:cNvPr id="19500" name="Picture 44" descr="Obrázok pre GRAPEFRUIT Citrus X paradisi 15 ml"/>
          <p:cNvPicPr>
            <a:picLocks noChangeAspect="1" noChangeArrowheads="1"/>
          </p:cNvPicPr>
          <p:nvPr/>
        </p:nvPicPr>
        <p:blipFill>
          <a:blip r:embed="rId22" cstate="print"/>
          <a:srcRect/>
          <a:stretch>
            <a:fillRect/>
          </a:stretch>
        </p:blipFill>
        <p:spPr bwMode="auto">
          <a:xfrm>
            <a:off x="3000364" y="5464984"/>
            <a:ext cx="571504" cy="857256"/>
          </a:xfrm>
          <a:prstGeom prst="rect">
            <a:avLst/>
          </a:prstGeom>
          <a:noFill/>
        </p:spPr>
      </p:pic>
      <p:pic>
        <p:nvPicPr>
          <p:cNvPr id="19502" name="Picture 46" descr="Obrázok pre PEPPERMINT (Mäta) Mentha piperita 15 ml"/>
          <p:cNvPicPr>
            <a:picLocks noChangeAspect="1" noChangeArrowheads="1"/>
          </p:cNvPicPr>
          <p:nvPr/>
        </p:nvPicPr>
        <p:blipFill>
          <a:blip r:embed="rId23" cstate="print"/>
          <a:srcRect/>
          <a:stretch>
            <a:fillRect/>
          </a:stretch>
        </p:blipFill>
        <p:spPr bwMode="auto">
          <a:xfrm>
            <a:off x="5429256" y="857232"/>
            <a:ext cx="642942" cy="964412"/>
          </a:xfrm>
          <a:prstGeom prst="rect">
            <a:avLst/>
          </a:prstGeom>
          <a:noFill/>
        </p:spPr>
      </p:pic>
      <p:pic>
        <p:nvPicPr>
          <p:cNvPr id="19504" name="Picture 48" descr="Obrázok pre WILD ORANGE (Divoký pomaranč) Citrus sinensis 15 ml"/>
          <p:cNvPicPr>
            <a:picLocks noChangeAspect="1" noChangeArrowheads="1"/>
          </p:cNvPicPr>
          <p:nvPr/>
        </p:nvPicPr>
        <p:blipFill>
          <a:blip r:embed="rId24" cstate="print"/>
          <a:srcRect/>
          <a:stretch>
            <a:fillRect/>
          </a:stretch>
        </p:blipFill>
        <p:spPr bwMode="auto">
          <a:xfrm>
            <a:off x="3143240" y="857232"/>
            <a:ext cx="571504" cy="857257"/>
          </a:xfrm>
          <a:prstGeom prst="rect">
            <a:avLst/>
          </a:prstGeom>
          <a:noFill/>
        </p:spPr>
      </p:pic>
      <p:pic>
        <p:nvPicPr>
          <p:cNvPr id="19506" name="Picture 50" descr="Obrázok pre SLIM &amp; SASSY® Metabolická zmes 15 ml (nový názov Smart&amp;Sassy)"/>
          <p:cNvPicPr>
            <a:picLocks noChangeAspect="1" noChangeArrowheads="1"/>
          </p:cNvPicPr>
          <p:nvPr/>
        </p:nvPicPr>
        <p:blipFill>
          <a:blip r:embed="rId25"/>
          <a:srcRect/>
          <a:stretch>
            <a:fillRect/>
          </a:stretch>
        </p:blipFill>
        <p:spPr bwMode="auto">
          <a:xfrm>
            <a:off x="2214546" y="2714620"/>
            <a:ext cx="904867" cy="1357302"/>
          </a:xfrm>
          <a:prstGeom prst="rect">
            <a:avLst/>
          </a:prstGeom>
          <a:noFill/>
        </p:spPr>
      </p:pic>
      <p:pic>
        <p:nvPicPr>
          <p:cNvPr id="19508" name="Picture 52" descr="Obrázok pre GINGER (Zázvor) Zingiber officinale 15 ml"/>
          <p:cNvPicPr>
            <a:picLocks noChangeAspect="1" noChangeArrowheads="1"/>
          </p:cNvPicPr>
          <p:nvPr/>
        </p:nvPicPr>
        <p:blipFill>
          <a:blip r:embed="rId26" cstate="print"/>
          <a:srcRect/>
          <a:stretch>
            <a:fillRect/>
          </a:stretch>
        </p:blipFill>
        <p:spPr bwMode="auto">
          <a:xfrm>
            <a:off x="5929322" y="1607331"/>
            <a:ext cx="642942" cy="964413"/>
          </a:xfrm>
          <a:prstGeom prst="rect">
            <a:avLst/>
          </a:prstGeom>
          <a:noFill/>
        </p:spPr>
      </p:pic>
      <p:pic>
        <p:nvPicPr>
          <p:cNvPr id="19510" name="Picture 54" descr="Obrázok pre MARJORAM (Majorán) Origanum majorana 15 ml"/>
          <p:cNvPicPr>
            <a:picLocks noChangeAspect="1" noChangeArrowheads="1"/>
          </p:cNvPicPr>
          <p:nvPr/>
        </p:nvPicPr>
        <p:blipFill>
          <a:blip r:embed="rId27"/>
          <a:srcRect/>
          <a:stretch>
            <a:fillRect/>
          </a:stretch>
        </p:blipFill>
        <p:spPr bwMode="auto">
          <a:xfrm>
            <a:off x="2571735" y="4071942"/>
            <a:ext cx="762005" cy="114300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0" y="571480"/>
            <a:ext cx="9144000" cy="2428892"/>
          </a:xfrm>
          <a:solidFill>
            <a:srgbClr val="FCBFA6"/>
          </a:solidFill>
        </p:spPr>
        <p:style>
          <a:lnRef idx="0">
            <a:schemeClr val="accent2"/>
          </a:lnRef>
          <a:fillRef idx="3">
            <a:schemeClr val="accent2"/>
          </a:fillRef>
          <a:effectRef idx="3">
            <a:schemeClr val="accent2"/>
          </a:effectRef>
          <a:fontRef idx="minor">
            <a:schemeClr val="lt1"/>
          </a:fontRef>
        </p:style>
        <p:txBody>
          <a:bodyPr>
            <a:noAutofit/>
          </a:bodyPr>
          <a:lstStyle/>
          <a:p>
            <a:r>
              <a:rPr lang="sk-SK" sz="1400" b="1" dirty="0" smtClean="0">
                <a:solidFill>
                  <a:srgbClr val="7E0000"/>
                </a:solidFill>
              </a:rPr>
              <a:t>.</a:t>
            </a:r>
            <a:endParaRPr lang="sk-SK" sz="1400" b="1" dirty="0">
              <a:solidFill>
                <a:srgbClr val="7E0000"/>
              </a:solidFill>
            </a:endParaRPr>
          </a:p>
        </p:txBody>
      </p:sp>
      <p:sp>
        <p:nvSpPr>
          <p:cNvPr id="4" name="Podnadpis 2"/>
          <p:cNvSpPr txBox="1">
            <a:spLocks/>
          </p:cNvSpPr>
          <p:nvPr/>
        </p:nvSpPr>
        <p:spPr>
          <a:xfrm>
            <a:off x="-32" y="2928934"/>
            <a:ext cx="2643206" cy="3929066"/>
          </a:xfrm>
          <a:prstGeom prst="rect">
            <a:avLst/>
          </a:prstGeom>
          <a:solidFill>
            <a:srgbClr val="FDDCCF"/>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oAutofit/>
          </a:bodyPr>
          <a:lstStyle/>
          <a:p>
            <a:r>
              <a:rPr lang="sk-SK" b="1" dirty="0" smtClean="0">
                <a:solidFill>
                  <a:schemeClr val="accent2">
                    <a:lumMod val="50000"/>
                  </a:schemeClr>
                </a:solidFill>
              </a:rPr>
              <a:t>Diagnostika:</a:t>
            </a:r>
          </a:p>
          <a:p>
            <a:r>
              <a:rPr lang="sk-SK" sz="1400" b="1" dirty="0" smtClean="0">
                <a:solidFill>
                  <a:schemeClr val="accent6">
                    <a:lumMod val="50000"/>
                  </a:schemeClr>
                </a:solidFill>
              </a:rPr>
              <a:t>1</a:t>
            </a:r>
            <a:r>
              <a:rPr lang="sk-SK" sz="1400" b="1" dirty="0" smtClean="0">
                <a:solidFill>
                  <a:schemeClr val="accent6">
                    <a:lumMod val="50000"/>
                  </a:schemeClr>
                </a:solidFill>
              </a:rPr>
              <a:t>. laboratórna diagnostika:</a:t>
            </a:r>
            <a:endParaRPr lang="sk-SK" sz="1400" dirty="0" smtClean="0">
              <a:solidFill>
                <a:schemeClr val="accent6">
                  <a:lumMod val="50000"/>
                </a:schemeClr>
              </a:solidFill>
            </a:endParaRPr>
          </a:p>
          <a:p>
            <a:r>
              <a:rPr lang="sk-SK" sz="1200" dirty="0" smtClean="0">
                <a:solidFill>
                  <a:schemeClr val="accent6">
                    <a:lumMod val="50000"/>
                  </a:schemeClr>
                </a:solidFill>
              </a:rPr>
              <a:t>biochemické vyšetrenie krvi (zvýšenie hodnôt amylázy, lipázy, hladiny glukózy, zníženie obsahu bielkovín v krvi, zvýšenie aktivity CRP)</a:t>
            </a:r>
          </a:p>
          <a:p>
            <a:r>
              <a:rPr lang="sk-SK" sz="1200" dirty="0" smtClean="0">
                <a:solidFill>
                  <a:schemeClr val="accent6">
                    <a:lumMod val="50000"/>
                  </a:schemeClr>
                </a:solidFill>
              </a:rPr>
              <a:t>hematológia (zvýšenie počtu leukocytov, zrýchlená sedimentácia erytrocytov)</a:t>
            </a:r>
          </a:p>
          <a:p>
            <a:r>
              <a:rPr lang="sk-SK" sz="1200" dirty="0" smtClean="0">
                <a:solidFill>
                  <a:schemeClr val="accent6">
                    <a:lumMod val="50000"/>
                  </a:schemeClr>
                </a:solidFill>
              </a:rPr>
              <a:t>analýza moču</a:t>
            </a:r>
          </a:p>
          <a:p>
            <a:r>
              <a:rPr lang="sk-SK" sz="1400" b="1" dirty="0" smtClean="0">
                <a:solidFill>
                  <a:schemeClr val="accent6">
                    <a:lumMod val="50000"/>
                  </a:schemeClr>
                </a:solidFill>
              </a:rPr>
              <a:t>2. ultrazvuk</a:t>
            </a:r>
            <a:endParaRPr lang="sk-SK" sz="1400" dirty="0" smtClean="0">
              <a:solidFill>
                <a:schemeClr val="accent6">
                  <a:lumMod val="50000"/>
                </a:schemeClr>
              </a:solidFill>
            </a:endParaRPr>
          </a:p>
          <a:p>
            <a:r>
              <a:rPr lang="sk-SK" sz="1400" b="1" dirty="0" smtClean="0">
                <a:solidFill>
                  <a:schemeClr val="accent6">
                    <a:lumMod val="50000"/>
                  </a:schemeClr>
                </a:solidFill>
              </a:rPr>
              <a:t>3. počítačová tomografia (CT)</a:t>
            </a:r>
            <a:endParaRPr lang="sk-SK" sz="1400" dirty="0" smtClean="0">
              <a:solidFill>
                <a:schemeClr val="accent6">
                  <a:lumMod val="50000"/>
                </a:schemeClr>
              </a:solidFill>
            </a:endParaRPr>
          </a:p>
          <a:p>
            <a:r>
              <a:rPr lang="sk-SK" sz="1400" b="1" dirty="0" smtClean="0">
                <a:solidFill>
                  <a:schemeClr val="accent6">
                    <a:lumMod val="50000"/>
                  </a:schemeClr>
                </a:solidFill>
              </a:rPr>
              <a:t>4. magnetická rezonancia (MRI)</a:t>
            </a:r>
            <a:endParaRPr lang="sk-SK" sz="1400" dirty="0" smtClean="0">
              <a:solidFill>
                <a:schemeClr val="accent6">
                  <a:lumMod val="50000"/>
                </a:schemeClr>
              </a:solidFill>
            </a:endParaRPr>
          </a:p>
          <a:p>
            <a:r>
              <a:rPr lang="sk-SK" sz="1400" b="1" dirty="0" smtClean="0">
                <a:solidFill>
                  <a:schemeClr val="accent6">
                    <a:lumMod val="50000"/>
                  </a:schemeClr>
                </a:solidFill>
              </a:rPr>
              <a:t>5. endoskopické metódy</a:t>
            </a:r>
            <a:endParaRPr lang="sk-SK" sz="1400" dirty="0" smtClean="0">
              <a:solidFill>
                <a:schemeClr val="accent6">
                  <a:lumMod val="50000"/>
                </a:schemeClr>
              </a:solidFill>
            </a:endParaRPr>
          </a:p>
          <a:p>
            <a:r>
              <a:rPr lang="sk-SK" sz="1400" b="1" dirty="0" smtClean="0">
                <a:solidFill>
                  <a:schemeClr val="accent6">
                    <a:lumMod val="50000"/>
                  </a:schemeClr>
                </a:solidFill>
              </a:rPr>
              <a:t>6. </a:t>
            </a:r>
            <a:r>
              <a:rPr lang="sk-SK" sz="1400" b="1" dirty="0" smtClean="0">
                <a:solidFill>
                  <a:schemeClr val="accent6">
                    <a:lumMod val="50000"/>
                  </a:schemeClr>
                </a:solidFill>
              </a:rPr>
              <a:t>Laparoskopia</a:t>
            </a:r>
          </a:p>
          <a:p>
            <a:r>
              <a:rPr lang="sk-SK" b="1" dirty="0" smtClean="0">
                <a:solidFill>
                  <a:schemeClr val="accent5">
                    <a:lumMod val="50000"/>
                  </a:schemeClr>
                </a:solidFill>
              </a:rPr>
              <a:t>Formy:</a:t>
            </a:r>
            <a:endParaRPr lang="sk-SK" dirty="0" smtClean="0">
              <a:solidFill>
                <a:schemeClr val="accent5">
                  <a:lumMod val="50000"/>
                </a:schemeClr>
              </a:solidFill>
            </a:endParaRPr>
          </a:p>
          <a:p>
            <a:pPr>
              <a:buFont typeface="Arial" pitchFamily="34" charset="0"/>
              <a:buChar char="•"/>
            </a:pPr>
            <a:r>
              <a:rPr lang="sk-SK" sz="1200" dirty="0" smtClean="0">
                <a:solidFill>
                  <a:schemeClr val="accent6">
                    <a:lumMod val="50000"/>
                  </a:schemeClr>
                </a:solidFill>
              </a:rPr>
              <a:t>Ľahká,  </a:t>
            </a:r>
          </a:p>
          <a:p>
            <a:pPr>
              <a:buFont typeface="Arial" pitchFamily="34" charset="0"/>
              <a:buChar char="•"/>
            </a:pPr>
            <a:r>
              <a:rPr lang="sk-SK" sz="1200" dirty="0" smtClean="0">
                <a:solidFill>
                  <a:schemeClr val="accent6">
                    <a:lumMod val="50000"/>
                  </a:schemeClr>
                </a:solidFill>
              </a:rPr>
              <a:t>stredne ťažká, </a:t>
            </a:r>
          </a:p>
          <a:p>
            <a:pPr>
              <a:buFont typeface="Arial" pitchFamily="34" charset="0"/>
              <a:buChar char="•"/>
            </a:pPr>
            <a:r>
              <a:rPr lang="sk-SK" sz="1200" dirty="0" smtClean="0">
                <a:solidFill>
                  <a:schemeClr val="accent6">
                    <a:lumMod val="50000"/>
                  </a:schemeClr>
                </a:solidFill>
              </a:rPr>
              <a:t>ťažká </a:t>
            </a:r>
            <a:r>
              <a:rPr lang="sk-SK" sz="1200" dirty="0" smtClean="0">
                <a:solidFill>
                  <a:schemeClr val="accent6">
                    <a:lumMod val="50000"/>
                  </a:schemeClr>
                </a:solidFill>
              </a:rPr>
              <a:t>(nekrotická) forma</a:t>
            </a:r>
          </a:p>
          <a:p>
            <a:endParaRPr lang="sk-SK" sz="1400" dirty="0">
              <a:solidFill>
                <a:schemeClr val="accent6">
                  <a:lumMod val="50000"/>
                </a:schemeClr>
              </a:solidFill>
            </a:endParaRPr>
          </a:p>
        </p:txBody>
      </p:sp>
      <p:sp>
        <p:nvSpPr>
          <p:cNvPr id="1026" name="AutoShape 2" descr="Pankre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1028" name="Picture 4"/>
          <p:cNvPicPr>
            <a:picLocks noChangeAspect="1" noChangeArrowheads="1"/>
          </p:cNvPicPr>
          <p:nvPr/>
        </p:nvPicPr>
        <p:blipFill>
          <a:blip r:embed="rId3"/>
          <a:srcRect/>
          <a:stretch>
            <a:fillRect/>
          </a:stretch>
        </p:blipFill>
        <p:spPr bwMode="auto">
          <a:xfrm>
            <a:off x="6357950" y="857232"/>
            <a:ext cx="2669081" cy="2000264"/>
          </a:xfrm>
          <a:prstGeom prst="rect">
            <a:avLst/>
          </a:prstGeom>
          <a:noFill/>
          <a:ln w="9525">
            <a:noFill/>
            <a:miter lim="800000"/>
            <a:headEnd/>
            <a:tailEnd/>
          </a:ln>
          <a:effectLst/>
        </p:spPr>
      </p:pic>
      <p:sp>
        <p:nvSpPr>
          <p:cNvPr id="11" name="Obdélník 10"/>
          <p:cNvSpPr/>
          <p:nvPr/>
        </p:nvSpPr>
        <p:spPr>
          <a:xfrm>
            <a:off x="4000496" y="2928934"/>
            <a:ext cx="5143536" cy="321471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endParaRPr lang="sk-SK" b="1" dirty="0" smtClean="0">
              <a:solidFill>
                <a:schemeClr val="bg1"/>
              </a:solidFill>
            </a:endParaRPr>
          </a:p>
          <a:p>
            <a:endParaRPr lang="sk-SK" b="1" dirty="0" smtClean="0">
              <a:solidFill>
                <a:schemeClr val="bg1"/>
              </a:solidFill>
            </a:endParaRPr>
          </a:p>
          <a:p>
            <a:endParaRPr lang="sk-SK" b="1" dirty="0" smtClean="0">
              <a:solidFill>
                <a:schemeClr val="bg1"/>
              </a:solidFill>
            </a:endParaRPr>
          </a:p>
          <a:p>
            <a:endParaRPr lang="sk-SK" b="1" dirty="0" smtClean="0">
              <a:solidFill>
                <a:schemeClr val="bg1"/>
              </a:solidFill>
            </a:endParaRPr>
          </a:p>
          <a:p>
            <a:r>
              <a:rPr lang="sk-SK" b="1" dirty="0" smtClean="0">
                <a:solidFill>
                  <a:schemeClr val="bg1"/>
                </a:solidFill>
              </a:rPr>
              <a:t>Liečba :</a:t>
            </a:r>
            <a:endParaRPr lang="sk-SK" b="1" dirty="0" smtClean="0">
              <a:solidFill>
                <a:schemeClr val="bg1"/>
              </a:solidFill>
            </a:endParaRPr>
          </a:p>
          <a:p>
            <a:endParaRPr lang="sk-SK" sz="1400" dirty="0" smtClean="0"/>
          </a:p>
          <a:p>
            <a:r>
              <a:rPr lang="sk-SK" sz="1400" dirty="0" smtClean="0"/>
              <a:t>Lekár </a:t>
            </a:r>
            <a:r>
              <a:rPr lang="sk-SK" sz="1400" dirty="0" smtClean="0"/>
              <a:t>po diagnostikovaní ochorenia určí na základe závažnosti ochorenia ten najvhodnejší typ liečby pre </a:t>
            </a:r>
            <a:r>
              <a:rPr lang="sk-SK" sz="1400" dirty="0" smtClean="0"/>
              <a:t>pacienta:</a:t>
            </a:r>
            <a:endParaRPr lang="sk-SK" sz="1400" dirty="0" smtClean="0"/>
          </a:p>
          <a:p>
            <a:pPr>
              <a:buFont typeface="Arial" pitchFamily="34" charset="0"/>
              <a:buChar char="•"/>
            </a:pPr>
            <a:r>
              <a:rPr lang="sk-SK" sz="1200" dirty="0" smtClean="0"/>
              <a:t>znižovanie zaťaženia pankreasu a jeho aktivity</a:t>
            </a:r>
          </a:p>
          <a:p>
            <a:pPr>
              <a:buFont typeface="Arial" pitchFamily="34" charset="0"/>
              <a:buChar char="•"/>
            </a:pPr>
            <a:r>
              <a:rPr lang="sk-SK" sz="1200" dirty="0" smtClean="0"/>
              <a:t>vylúčenie stravy (hlad – chlad – pokoj), t.j. zníženie hladiny tráviacich enzýmov</a:t>
            </a:r>
          </a:p>
          <a:p>
            <a:pPr>
              <a:buFont typeface="Arial" pitchFamily="34" charset="0"/>
              <a:buChar char="•"/>
            </a:pPr>
            <a:r>
              <a:rPr lang="sk-SK" sz="1200" dirty="0" smtClean="0"/>
              <a:t>nasadenie enterálnej (črevnej) výživy</a:t>
            </a:r>
          </a:p>
          <a:p>
            <a:pPr>
              <a:buFont typeface="Arial" pitchFamily="34" charset="0"/>
              <a:buChar char="•"/>
            </a:pPr>
            <a:r>
              <a:rPr lang="sk-SK" sz="1200" dirty="0" smtClean="0"/>
              <a:t>lieky</a:t>
            </a:r>
          </a:p>
          <a:p>
            <a:pPr>
              <a:buFont typeface="Arial" pitchFamily="34" charset="0"/>
              <a:buChar char="•"/>
            </a:pPr>
            <a:r>
              <a:rPr lang="sk-SK" sz="1200" dirty="0" smtClean="0"/>
              <a:t>korekcia porúch vody a </a:t>
            </a:r>
            <a:r>
              <a:rPr lang="sk-SK" sz="1200" dirty="0" smtClean="0"/>
              <a:t>elektrolytov</a:t>
            </a:r>
            <a:endParaRPr lang="sk-SK" sz="1200" dirty="0" smtClean="0"/>
          </a:p>
          <a:p>
            <a:pPr>
              <a:buFont typeface="Arial" pitchFamily="34" charset="0"/>
              <a:buChar char="•"/>
            </a:pPr>
            <a:r>
              <a:rPr lang="sk-SK" sz="1200" dirty="0" smtClean="0"/>
              <a:t>antibiotiká</a:t>
            </a:r>
          </a:p>
          <a:p>
            <a:pPr>
              <a:buFont typeface="Arial" pitchFamily="34" charset="0"/>
              <a:buChar char="•"/>
            </a:pPr>
            <a:r>
              <a:rPr lang="sk-SK" sz="1200" dirty="0" smtClean="0"/>
              <a:t>chirurgická intervencia</a:t>
            </a:r>
          </a:p>
          <a:p>
            <a:pPr>
              <a:buFont typeface="Arial" pitchFamily="34" charset="0"/>
              <a:buChar char="•"/>
            </a:pPr>
            <a:r>
              <a:rPr lang="sk-SK" sz="1200" dirty="0" smtClean="0"/>
              <a:t>symptomatická liečba (odstránenie bolesti a iných klinických prejavov ochorenia)</a:t>
            </a:r>
          </a:p>
          <a:p>
            <a:pPr>
              <a:buFont typeface="Arial" pitchFamily="34" charset="0"/>
              <a:buChar char="•"/>
            </a:pPr>
            <a:r>
              <a:rPr lang="sk-SK" sz="1200" dirty="0" smtClean="0"/>
              <a:t>V prípade, že sa rozhodnete pre domácu </a:t>
            </a:r>
            <a:r>
              <a:rPr lang="sk-SK" sz="1200" dirty="0" smtClean="0"/>
              <a:t>liečbu</a:t>
            </a:r>
            <a:r>
              <a:rPr lang="sk-SK" sz="1200" dirty="0" smtClean="0"/>
              <a:t>, </a:t>
            </a:r>
            <a:endParaRPr lang="sk-SK" sz="1200" dirty="0" smtClean="0"/>
          </a:p>
          <a:p>
            <a:r>
              <a:rPr lang="sk-SK" sz="1200" dirty="0" smtClean="0"/>
              <a:t>poraďte </a:t>
            </a:r>
            <a:r>
              <a:rPr lang="sk-SK" sz="1200" dirty="0" smtClean="0"/>
              <a:t>sa so svojím </a:t>
            </a:r>
            <a:r>
              <a:rPr lang="sk-SK" sz="1200" dirty="0" smtClean="0"/>
              <a:t>aromaterapeutom, lekárom </a:t>
            </a:r>
            <a:r>
              <a:rPr lang="sk-SK" sz="1200" dirty="0" smtClean="0"/>
              <a:t>alebo </a:t>
            </a:r>
            <a:r>
              <a:rPr lang="sk-SK" sz="1200" dirty="0" smtClean="0"/>
              <a:t>lekárnikom.</a:t>
            </a:r>
          </a:p>
          <a:p>
            <a:pPr>
              <a:buFont typeface="Arial" pitchFamily="34" charset="0"/>
              <a:buChar char="•"/>
            </a:pPr>
            <a:endParaRPr lang="sk-SK" sz="1200" b="1" dirty="0" smtClean="0"/>
          </a:p>
          <a:p>
            <a:pPr>
              <a:buFont typeface="Arial" pitchFamily="34" charset="0"/>
              <a:buChar char="•"/>
            </a:pPr>
            <a:endParaRPr lang="sk-SK" sz="1200" b="1" dirty="0" smtClean="0"/>
          </a:p>
          <a:p>
            <a:pPr>
              <a:buFont typeface="Arial" pitchFamily="34" charset="0"/>
              <a:buChar char="•"/>
            </a:pPr>
            <a:endParaRPr lang="sk-SK" sz="1200" b="1" dirty="0" smtClean="0"/>
          </a:p>
          <a:p>
            <a:pPr>
              <a:buFont typeface="Arial" pitchFamily="34" charset="0"/>
              <a:buChar char="•"/>
            </a:pPr>
            <a:endParaRPr lang="sk-SK" sz="1200" b="1" dirty="0" smtClean="0"/>
          </a:p>
          <a:p>
            <a:pPr>
              <a:buFont typeface="Arial" pitchFamily="34" charset="0"/>
              <a:buChar char="•"/>
            </a:pPr>
            <a:endParaRPr lang="sk-SK" sz="1200" b="1" dirty="0" smtClean="0"/>
          </a:p>
          <a:p>
            <a:pPr>
              <a:buFont typeface="Arial" pitchFamily="34" charset="0"/>
              <a:buChar char="•"/>
            </a:pPr>
            <a:endParaRPr lang="sk-SK" sz="1200" dirty="0"/>
          </a:p>
        </p:txBody>
      </p:sp>
      <p:sp>
        <p:nvSpPr>
          <p:cNvPr id="5" name="Zaoblený obdélník 4"/>
          <p:cNvSpPr/>
          <p:nvPr/>
        </p:nvSpPr>
        <p:spPr>
          <a:xfrm>
            <a:off x="3500430" y="857232"/>
            <a:ext cx="2643206" cy="1214446"/>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buFont typeface="Arial" pitchFamily="34" charset="0"/>
              <a:buChar char="•"/>
            </a:pPr>
            <a:endParaRPr lang="sk-SK" b="1" dirty="0" smtClean="0">
              <a:solidFill>
                <a:srgbClr val="7E0000"/>
              </a:solidFill>
            </a:endParaRPr>
          </a:p>
          <a:p>
            <a:r>
              <a:rPr lang="sk-SK" b="1" dirty="0" smtClean="0">
                <a:solidFill>
                  <a:srgbClr val="FF0000"/>
                </a:solidFill>
              </a:rPr>
              <a:t>Štartovanie</a:t>
            </a:r>
            <a:endParaRPr lang="sk-SK" b="1" dirty="0" smtClean="0">
              <a:solidFill>
                <a:srgbClr val="FF0000"/>
              </a:solidFill>
            </a:endParaRPr>
          </a:p>
          <a:p>
            <a:pPr>
              <a:buFont typeface="Arial" pitchFamily="34" charset="0"/>
              <a:buChar char="•"/>
            </a:pPr>
            <a:r>
              <a:rPr lang="sk-SK" sz="1600" b="1" dirty="0" smtClean="0">
                <a:solidFill>
                  <a:schemeClr val="accent3">
                    <a:lumMod val="60000"/>
                    <a:lumOff val="40000"/>
                  </a:schemeClr>
                </a:solidFill>
              </a:rPr>
              <a:t>Majoránka /pankreas</a:t>
            </a:r>
            <a:endParaRPr lang="sk-SK" sz="1600" b="1" dirty="0" smtClean="0">
              <a:solidFill>
                <a:schemeClr val="accent3">
                  <a:lumMod val="60000"/>
                  <a:lumOff val="40000"/>
                </a:schemeClr>
              </a:solidFill>
            </a:endParaRPr>
          </a:p>
          <a:p>
            <a:pPr>
              <a:buFont typeface="Arial" pitchFamily="34" charset="0"/>
              <a:buChar char="•"/>
            </a:pPr>
            <a:r>
              <a:rPr lang="sk-SK" sz="1600" b="1" dirty="0" smtClean="0">
                <a:solidFill>
                  <a:schemeClr val="accent3">
                    <a:lumMod val="50000"/>
                  </a:schemeClr>
                </a:solidFill>
              </a:rPr>
              <a:t>Koriander/ thymus</a:t>
            </a:r>
            <a:endParaRPr lang="sk-SK" sz="1600" b="1" dirty="0" smtClean="0">
              <a:solidFill>
                <a:schemeClr val="accent3">
                  <a:lumMod val="50000"/>
                </a:schemeClr>
              </a:solidFill>
            </a:endParaRPr>
          </a:p>
          <a:p>
            <a:pPr marL="0" lvl="1">
              <a:buFont typeface="Arial" pitchFamily="34" charset="0"/>
              <a:buChar char="•"/>
            </a:pPr>
            <a:r>
              <a:rPr lang="sk-SK" sz="1600" b="1" dirty="0" smtClean="0">
                <a:solidFill>
                  <a:schemeClr val="accent6">
                    <a:lumMod val="50000"/>
                  </a:schemeClr>
                </a:solidFill>
              </a:rPr>
              <a:t>Klinček/ štítna</a:t>
            </a:r>
            <a:endParaRPr lang="sk-SK" sz="1600" b="1" dirty="0" smtClean="0">
              <a:solidFill>
                <a:schemeClr val="accent6">
                  <a:lumMod val="50000"/>
                </a:schemeClr>
              </a:solidFill>
            </a:endParaRPr>
          </a:p>
          <a:p>
            <a:pPr algn="ctr"/>
            <a:endParaRPr lang="sk-SK" b="1" dirty="0"/>
          </a:p>
        </p:txBody>
      </p:sp>
      <p:sp>
        <p:nvSpPr>
          <p:cNvPr id="12" name="Zaoblený obdélník 11"/>
          <p:cNvSpPr/>
          <p:nvPr/>
        </p:nvSpPr>
        <p:spPr>
          <a:xfrm>
            <a:off x="3500430" y="2143116"/>
            <a:ext cx="2643206" cy="78581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buFont typeface="Arial" pitchFamily="34" charset="0"/>
              <a:buChar char="•"/>
            </a:pPr>
            <a:endParaRPr lang="sk-SK" b="1" dirty="0" smtClean="0">
              <a:solidFill>
                <a:srgbClr val="7E0000"/>
              </a:solidFill>
            </a:endParaRPr>
          </a:p>
          <a:p>
            <a:r>
              <a:rPr lang="sk-SK" b="1" dirty="0" smtClean="0">
                <a:solidFill>
                  <a:schemeClr val="tx2">
                    <a:lumMod val="75000"/>
                  </a:schemeClr>
                </a:solidFill>
              </a:rPr>
              <a:t>Stimulácia:</a:t>
            </a:r>
            <a:endParaRPr lang="sk-SK" b="1" dirty="0" smtClean="0">
              <a:solidFill>
                <a:schemeClr val="tx2">
                  <a:lumMod val="75000"/>
                </a:schemeClr>
              </a:solidFill>
            </a:endParaRPr>
          </a:p>
          <a:p>
            <a:pPr>
              <a:buFont typeface="Arial" pitchFamily="34" charset="0"/>
              <a:buChar char="•"/>
            </a:pPr>
            <a:r>
              <a:rPr lang="sk-SK" sz="1600" b="1" dirty="0" smtClean="0">
                <a:solidFill>
                  <a:schemeClr val="accent6">
                    <a:lumMod val="60000"/>
                    <a:lumOff val="40000"/>
                  </a:schemeClr>
                </a:solidFill>
              </a:rPr>
              <a:t>Helichrysum/ Slamienka</a:t>
            </a:r>
          </a:p>
          <a:p>
            <a:pPr>
              <a:buFont typeface="Arial" pitchFamily="34" charset="0"/>
              <a:buChar char="•"/>
            </a:pPr>
            <a:r>
              <a:rPr lang="sk-SK" sz="1600" b="1" dirty="0" smtClean="0">
                <a:solidFill>
                  <a:schemeClr val="accent6">
                    <a:lumMod val="60000"/>
                    <a:lumOff val="40000"/>
                  </a:schemeClr>
                </a:solidFill>
              </a:rPr>
              <a:t>Zendocrine</a:t>
            </a:r>
            <a:endParaRPr lang="sk-SK" sz="1600" b="1" dirty="0" smtClean="0">
              <a:solidFill>
                <a:schemeClr val="accent6">
                  <a:lumMod val="60000"/>
                  <a:lumOff val="40000"/>
                </a:schemeClr>
              </a:solidFill>
            </a:endParaRPr>
          </a:p>
          <a:p>
            <a:pPr algn="ctr"/>
            <a:endParaRPr lang="sk-SK" b="1" dirty="0"/>
          </a:p>
        </p:txBody>
      </p:sp>
      <p:sp>
        <p:nvSpPr>
          <p:cNvPr id="13" name="TextovéPole 12"/>
          <p:cNvSpPr txBox="1"/>
          <p:nvPr/>
        </p:nvSpPr>
        <p:spPr>
          <a:xfrm>
            <a:off x="2571736" y="2928934"/>
            <a:ext cx="1428759" cy="392906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sk-SK" b="1" dirty="0" smtClean="0"/>
              <a:t>Imunita:</a:t>
            </a:r>
          </a:p>
          <a:p>
            <a:pPr>
              <a:buFont typeface="Arial" pitchFamily="34" charset="0"/>
              <a:buChar char="•"/>
            </a:pPr>
            <a:r>
              <a:rPr lang="sk-SK" sz="900" b="1" dirty="0" smtClean="0">
                <a:solidFill>
                  <a:schemeClr val="accent4">
                    <a:lumMod val="50000"/>
                  </a:schemeClr>
                </a:solidFill>
              </a:rPr>
              <a:t>Basil</a:t>
            </a:r>
            <a:endParaRPr lang="sk-SK" sz="900" b="1" dirty="0" smtClean="0">
              <a:solidFill>
                <a:schemeClr val="accent4">
                  <a:lumMod val="50000"/>
                </a:schemeClr>
              </a:solidFill>
            </a:endParaRPr>
          </a:p>
          <a:p>
            <a:pPr>
              <a:buFont typeface="Arial" pitchFamily="34" charset="0"/>
              <a:buChar char="•"/>
            </a:pPr>
            <a:r>
              <a:rPr lang="sk-SK" sz="900" b="1" dirty="0" smtClean="0">
                <a:solidFill>
                  <a:schemeClr val="accent4">
                    <a:lumMod val="50000"/>
                  </a:schemeClr>
                </a:solidFill>
              </a:rPr>
              <a:t>Black Pepper</a:t>
            </a:r>
          </a:p>
          <a:p>
            <a:pPr>
              <a:buFont typeface="Arial" pitchFamily="34" charset="0"/>
              <a:buChar char="•"/>
            </a:pPr>
            <a:r>
              <a:rPr lang="sk-SK" sz="900" b="1" dirty="0" smtClean="0">
                <a:solidFill>
                  <a:schemeClr val="accent4">
                    <a:lumMod val="50000"/>
                  </a:schemeClr>
                </a:solidFill>
              </a:rPr>
              <a:t>Cardamon</a:t>
            </a:r>
            <a:endParaRPr lang="sk-SK" sz="900" b="1" dirty="0" smtClean="0">
              <a:solidFill>
                <a:schemeClr val="accent4">
                  <a:lumMod val="50000"/>
                </a:schemeClr>
              </a:solidFill>
            </a:endParaRPr>
          </a:p>
          <a:p>
            <a:pPr>
              <a:buFont typeface="Arial" pitchFamily="34" charset="0"/>
              <a:buChar char="•"/>
            </a:pPr>
            <a:r>
              <a:rPr lang="sk-SK" sz="900" b="1" dirty="0" smtClean="0">
                <a:solidFill>
                  <a:schemeClr val="accent4">
                    <a:lumMod val="50000"/>
                  </a:schemeClr>
                </a:solidFill>
              </a:rPr>
              <a:t>Cassia</a:t>
            </a:r>
          </a:p>
          <a:p>
            <a:pPr>
              <a:buFont typeface="Arial" pitchFamily="34" charset="0"/>
              <a:buChar char="•"/>
            </a:pPr>
            <a:r>
              <a:rPr lang="sk-SK" sz="900" b="1" dirty="0" smtClean="0">
                <a:solidFill>
                  <a:schemeClr val="accent4">
                    <a:lumMod val="50000"/>
                  </a:schemeClr>
                </a:solidFill>
              </a:rPr>
              <a:t>Cilatro</a:t>
            </a:r>
            <a:endParaRPr lang="sk-SK" sz="900" b="1" dirty="0" smtClean="0">
              <a:solidFill>
                <a:schemeClr val="accent4">
                  <a:lumMod val="50000"/>
                </a:schemeClr>
              </a:solidFill>
            </a:endParaRPr>
          </a:p>
          <a:p>
            <a:pPr>
              <a:buFont typeface="Arial" pitchFamily="34" charset="0"/>
              <a:buChar char="•"/>
            </a:pPr>
            <a:r>
              <a:rPr lang="sk-SK" sz="900" b="1" dirty="0" smtClean="0">
                <a:solidFill>
                  <a:schemeClr val="accent4">
                    <a:lumMod val="50000"/>
                  </a:schemeClr>
                </a:solidFill>
              </a:rPr>
              <a:t>Cinnamon </a:t>
            </a:r>
            <a:endParaRPr lang="sk-SK" sz="900" b="1" dirty="0" smtClean="0">
              <a:solidFill>
                <a:schemeClr val="accent4">
                  <a:lumMod val="50000"/>
                </a:schemeClr>
              </a:solidFill>
            </a:endParaRPr>
          </a:p>
          <a:p>
            <a:pPr>
              <a:buFont typeface="Arial" pitchFamily="34" charset="0"/>
              <a:buChar char="•"/>
            </a:pPr>
            <a:r>
              <a:rPr lang="sk-SK" sz="900" b="1" dirty="0" smtClean="0">
                <a:solidFill>
                  <a:schemeClr val="accent4">
                    <a:lumMod val="50000"/>
                  </a:schemeClr>
                </a:solidFill>
              </a:rPr>
              <a:t>Clove</a:t>
            </a:r>
            <a:endParaRPr lang="sk-SK" sz="900" b="1" dirty="0" smtClean="0">
              <a:solidFill>
                <a:schemeClr val="accent4">
                  <a:lumMod val="50000"/>
                </a:schemeClr>
              </a:solidFill>
            </a:endParaRPr>
          </a:p>
          <a:p>
            <a:pPr>
              <a:buFont typeface="Arial" pitchFamily="34" charset="0"/>
              <a:buChar char="•"/>
            </a:pPr>
            <a:r>
              <a:rPr lang="sk-SK" sz="900" b="1" dirty="0" smtClean="0">
                <a:solidFill>
                  <a:schemeClr val="accent4">
                    <a:lumMod val="50000"/>
                  </a:schemeClr>
                </a:solidFill>
              </a:rPr>
              <a:t>Coriander</a:t>
            </a:r>
          </a:p>
          <a:p>
            <a:pPr>
              <a:buFont typeface="Arial" pitchFamily="34" charset="0"/>
              <a:buChar char="•"/>
            </a:pPr>
            <a:r>
              <a:rPr lang="sk-SK" sz="900" b="1" dirty="0" smtClean="0">
                <a:solidFill>
                  <a:schemeClr val="accent4">
                    <a:lumMod val="50000"/>
                  </a:schemeClr>
                </a:solidFill>
              </a:rPr>
              <a:t>Fennel</a:t>
            </a:r>
          </a:p>
          <a:p>
            <a:pPr>
              <a:buFont typeface="Arial" pitchFamily="34" charset="0"/>
              <a:buChar char="•"/>
            </a:pPr>
            <a:r>
              <a:rPr lang="sk-SK" sz="900" b="1" dirty="0" smtClean="0">
                <a:solidFill>
                  <a:schemeClr val="accent4">
                    <a:lumMod val="50000"/>
                  </a:schemeClr>
                </a:solidFill>
              </a:rPr>
              <a:t>Frankincense</a:t>
            </a:r>
          </a:p>
          <a:p>
            <a:pPr>
              <a:buFont typeface="Arial" pitchFamily="34" charset="0"/>
              <a:buChar char="•"/>
            </a:pPr>
            <a:r>
              <a:rPr lang="sk-SK" sz="900" b="1" dirty="0" smtClean="0">
                <a:solidFill>
                  <a:schemeClr val="accent4">
                    <a:lumMod val="50000"/>
                  </a:schemeClr>
                </a:solidFill>
              </a:rPr>
              <a:t>Geranium</a:t>
            </a:r>
          </a:p>
          <a:p>
            <a:pPr>
              <a:buFont typeface="Arial" pitchFamily="34" charset="0"/>
              <a:buChar char="•"/>
            </a:pPr>
            <a:r>
              <a:rPr lang="sk-SK" sz="900" b="1" dirty="0" smtClean="0">
                <a:solidFill>
                  <a:schemeClr val="accent4">
                    <a:lumMod val="50000"/>
                  </a:schemeClr>
                </a:solidFill>
              </a:rPr>
              <a:t>Helichrysum</a:t>
            </a:r>
          </a:p>
          <a:p>
            <a:pPr>
              <a:buFont typeface="Arial" pitchFamily="34" charset="0"/>
              <a:buChar char="•"/>
            </a:pPr>
            <a:r>
              <a:rPr lang="sk-SK" sz="900" b="1" dirty="0" smtClean="0">
                <a:solidFill>
                  <a:schemeClr val="accent4">
                    <a:lumMod val="50000"/>
                  </a:schemeClr>
                </a:solidFill>
              </a:rPr>
              <a:t>Juniper Berry</a:t>
            </a:r>
          </a:p>
          <a:p>
            <a:pPr>
              <a:buFont typeface="Arial" pitchFamily="34" charset="0"/>
              <a:buChar char="•"/>
            </a:pPr>
            <a:r>
              <a:rPr lang="sk-SK" sz="900" b="1" dirty="0" smtClean="0">
                <a:solidFill>
                  <a:schemeClr val="accent4">
                    <a:lumMod val="50000"/>
                  </a:schemeClr>
                </a:solidFill>
              </a:rPr>
              <a:t>Lime</a:t>
            </a:r>
          </a:p>
          <a:p>
            <a:pPr>
              <a:buFont typeface="Arial" pitchFamily="34" charset="0"/>
              <a:buChar char="•"/>
            </a:pPr>
            <a:r>
              <a:rPr lang="sk-SK" sz="900" b="1" dirty="0" smtClean="0">
                <a:solidFill>
                  <a:schemeClr val="accent4">
                    <a:lumMod val="50000"/>
                  </a:schemeClr>
                </a:solidFill>
              </a:rPr>
              <a:t>Marjoram</a:t>
            </a:r>
          </a:p>
          <a:p>
            <a:pPr>
              <a:buFont typeface="Arial" pitchFamily="34" charset="0"/>
              <a:buChar char="•"/>
            </a:pPr>
            <a:r>
              <a:rPr lang="sk-SK" sz="900" b="1" dirty="0" smtClean="0">
                <a:solidFill>
                  <a:schemeClr val="accent4">
                    <a:lumMod val="50000"/>
                  </a:schemeClr>
                </a:solidFill>
              </a:rPr>
              <a:t>Melaleuca (Tea Tree)</a:t>
            </a:r>
          </a:p>
          <a:p>
            <a:pPr>
              <a:buFont typeface="Arial" pitchFamily="34" charset="0"/>
              <a:buChar char="•"/>
            </a:pPr>
            <a:r>
              <a:rPr lang="sk-SK" sz="900" b="1" dirty="0" smtClean="0">
                <a:solidFill>
                  <a:schemeClr val="accent4">
                    <a:lumMod val="50000"/>
                  </a:schemeClr>
                </a:solidFill>
              </a:rPr>
              <a:t>Melissa</a:t>
            </a:r>
          </a:p>
          <a:p>
            <a:pPr>
              <a:buFont typeface="Arial" pitchFamily="34" charset="0"/>
              <a:buChar char="•"/>
            </a:pPr>
            <a:r>
              <a:rPr lang="sk-SK" sz="900" b="1" dirty="0" smtClean="0">
                <a:solidFill>
                  <a:schemeClr val="accent4">
                    <a:lumMod val="50000"/>
                  </a:schemeClr>
                </a:solidFill>
              </a:rPr>
              <a:t>Myrh</a:t>
            </a:r>
            <a:endParaRPr lang="sk-SK" sz="900" b="1" dirty="0" smtClean="0">
              <a:solidFill>
                <a:schemeClr val="accent4">
                  <a:lumMod val="50000"/>
                </a:schemeClr>
              </a:solidFill>
            </a:endParaRPr>
          </a:p>
          <a:p>
            <a:pPr>
              <a:buFont typeface="Arial" pitchFamily="34" charset="0"/>
              <a:buChar char="•"/>
            </a:pPr>
            <a:r>
              <a:rPr lang="sk-SK" sz="900" b="1" dirty="0" smtClean="0">
                <a:solidFill>
                  <a:schemeClr val="accent4">
                    <a:lumMod val="50000"/>
                  </a:schemeClr>
                </a:solidFill>
              </a:rPr>
              <a:t>Petitgrain</a:t>
            </a:r>
          </a:p>
          <a:p>
            <a:pPr>
              <a:buFont typeface="Arial" pitchFamily="34" charset="0"/>
              <a:buChar char="•"/>
            </a:pPr>
            <a:r>
              <a:rPr lang="sk-SK" sz="900" b="1" dirty="0" smtClean="0">
                <a:solidFill>
                  <a:schemeClr val="accent4">
                    <a:lumMod val="50000"/>
                  </a:schemeClr>
                </a:solidFill>
              </a:rPr>
              <a:t>Roman Chamomile</a:t>
            </a:r>
          </a:p>
          <a:p>
            <a:pPr>
              <a:buFont typeface="Arial" pitchFamily="34" charset="0"/>
              <a:buChar char="•"/>
            </a:pPr>
            <a:r>
              <a:rPr lang="sk-SK" sz="900" b="1" dirty="0" smtClean="0">
                <a:solidFill>
                  <a:schemeClr val="accent4">
                    <a:lumMod val="50000"/>
                  </a:schemeClr>
                </a:solidFill>
              </a:rPr>
              <a:t>Tangerine</a:t>
            </a:r>
          </a:p>
          <a:p>
            <a:pPr>
              <a:buFont typeface="Arial" pitchFamily="34" charset="0"/>
              <a:buChar char="•"/>
            </a:pPr>
            <a:r>
              <a:rPr lang="sk-SK" sz="900" b="1" dirty="0" smtClean="0">
                <a:solidFill>
                  <a:schemeClr val="accent4">
                    <a:lumMod val="50000"/>
                  </a:schemeClr>
                </a:solidFill>
              </a:rPr>
              <a:t>Thyme</a:t>
            </a:r>
          </a:p>
          <a:p>
            <a:pPr>
              <a:buFont typeface="Arial" pitchFamily="34" charset="0"/>
              <a:buChar char="•"/>
            </a:pPr>
            <a:r>
              <a:rPr lang="sk-SK" sz="900" b="1" dirty="0" smtClean="0">
                <a:solidFill>
                  <a:schemeClr val="accent4">
                    <a:lumMod val="50000"/>
                  </a:schemeClr>
                </a:solidFill>
              </a:rPr>
              <a:t>Vetiver</a:t>
            </a:r>
          </a:p>
          <a:p>
            <a:pPr>
              <a:buFont typeface="Arial" pitchFamily="34" charset="0"/>
              <a:buChar char="•"/>
            </a:pPr>
            <a:r>
              <a:rPr lang="sk-SK" sz="900" b="1" dirty="0" smtClean="0">
                <a:solidFill>
                  <a:schemeClr val="accent4">
                    <a:lumMod val="50000"/>
                  </a:schemeClr>
                </a:solidFill>
              </a:rPr>
              <a:t>Wild </a:t>
            </a:r>
            <a:r>
              <a:rPr lang="sk-SK" sz="900" b="1" dirty="0" smtClean="0">
                <a:solidFill>
                  <a:schemeClr val="accent4">
                    <a:lumMod val="50000"/>
                  </a:schemeClr>
                </a:solidFill>
              </a:rPr>
              <a:t>Orange</a:t>
            </a:r>
          </a:p>
          <a:p>
            <a:pPr>
              <a:buFont typeface="Arial" pitchFamily="34" charset="0"/>
              <a:buChar char="•"/>
            </a:pPr>
            <a:r>
              <a:rPr lang="sk-SK" sz="900" b="1" dirty="0" smtClean="0">
                <a:solidFill>
                  <a:schemeClr val="accent4">
                    <a:lumMod val="50000"/>
                  </a:schemeClr>
                </a:solidFill>
              </a:rPr>
              <a:t>dōTERRA </a:t>
            </a:r>
            <a:r>
              <a:rPr lang="sk-SK" sz="900" b="1" dirty="0" smtClean="0"/>
              <a:t>On </a:t>
            </a:r>
            <a:r>
              <a:rPr lang="sk-SK" sz="900" b="1" dirty="0" smtClean="0"/>
              <a:t>Guard</a:t>
            </a:r>
            <a:endParaRPr lang="sk-SK" sz="1000" b="1" dirty="0"/>
          </a:p>
        </p:txBody>
      </p:sp>
      <p:sp>
        <p:nvSpPr>
          <p:cNvPr id="2" name="Nadpis 1"/>
          <p:cNvSpPr>
            <a:spLocks noGrp="1"/>
          </p:cNvSpPr>
          <p:nvPr>
            <p:ph type="ctrTitle"/>
          </p:nvPr>
        </p:nvSpPr>
        <p:spPr>
          <a:xfrm>
            <a:off x="0" y="-24"/>
            <a:ext cx="9144000" cy="785818"/>
          </a:xfrm>
        </p:spPr>
        <p:style>
          <a:lnRef idx="0">
            <a:schemeClr val="accent6"/>
          </a:lnRef>
          <a:fillRef idx="3">
            <a:schemeClr val="accent6"/>
          </a:fillRef>
          <a:effectRef idx="3">
            <a:schemeClr val="accent6"/>
          </a:effectRef>
          <a:fontRef idx="minor">
            <a:schemeClr val="lt1"/>
          </a:fontRef>
        </p:style>
        <p:txBody>
          <a:bodyPr>
            <a:normAutofit/>
          </a:bodyPr>
          <a:lstStyle/>
          <a:p>
            <a:r>
              <a:rPr lang="sk-SK" sz="3600" dirty="0" smtClean="0">
                <a:latin typeface="Mistral" pitchFamily="66" charset="0"/>
              </a:rPr>
              <a:t>Diagnostika a liečba akútnej nerovnováhy pankreasu.</a:t>
            </a:r>
            <a:endParaRPr lang="sk-SK" sz="3600" dirty="0">
              <a:latin typeface="Mistral" pitchFamily="66" charset="0"/>
            </a:endParaRPr>
          </a:p>
        </p:txBody>
      </p:sp>
      <p:pic>
        <p:nvPicPr>
          <p:cNvPr id="28675" name="Picture 3"/>
          <p:cNvPicPr>
            <a:picLocks noChangeAspect="1" noChangeArrowheads="1"/>
          </p:cNvPicPr>
          <p:nvPr/>
        </p:nvPicPr>
        <p:blipFill>
          <a:blip r:embed="rId4"/>
          <a:srcRect/>
          <a:stretch>
            <a:fillRect/>
          </a:stretch>
        </p:blipFill>
        <p:spPr bwMode="auto">
          <a:xfrm>
            <a:off x="142876" y="857232"/>
            <a:ext cx="3143240" cy="2068630"/>
          </a:xfrm>
          <a:prstGeom prst="rect">
            <a:avLst/>
          </a:prstGeom>
          <a:noFill/>
          <a:ln w="9525">
            <a:noFill/>
            <a:miter lim="800000"/>
            <a:headEnd/>
            <a:tailEnd/>
          </a:ln>
          <a:effectLst/>
        </p:spPr>
      </p:pic>
      <p:sp>
        <p:nvSpPr>
          <p:cNvPr id="22" name="Obdélník 21"/>
          <p:cNvSpPr/>
          <p:nvPr/>
        </p:nvSpPr>
        <p:spPr>
          <a:xfrm>
            <a:off x="4000496" y="6143644"/>
            <a:ext cx="5143504" cy="71435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sk-SK" sz="2800" dirty="0" smtClean="0">
                <a:latin typeface="Mistral" pitchFamily="66" charset="0"/>
              </a:rPr>
              <a:t>OnGuard dōTERRA</a:t>
            </a:r>
            <a:endParaRPr lang="sk-SK" sz="2800" dirty="0">
              <a:latin typeface="Mistral" pitchFamily="66" charset="0"/>
            </a:endParaRPr>
          </a:p>
        </p:txBody>
      </p:sp>
      <p:pic>
        <p:nvPicPr>
          <p:cNvPr id="28678" name="Picture 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072462" y="5901182"/>
            <a:ext cx="1071538" cy="9568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7000">
              <a:schemeClr val="accent6">
                <a:lumMod val="20000"/>
                <a:lumOff val="80000"/>
                <a:alpha val="32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1" name="Obdélník 10"/>
          <p:cNvSpPr/>
          <p:nvPr/>
        </p:nvSpPr>
        <p:spPr>
          <a:xfrm>
            <a:off x="3857620" y="3929066"/>
            <a:ext cx="5286380" cy="292893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sk-SK" sz="1400" b="1" dirty="0" smtClean="0">
                <a:solidFill>
                  <a:srgbClr val="C00000"/>
                </a:solidFill>
              </a:rPr>
              <a:t>Príčiny chronickej pankreatitídy</a:t>
            </a:r>
          </a:p>
          <a:p>
            <a:r>
              <a:rPr lang="sk-SK" sz="1400" b="1" dirty="0" smtClean="0">
                <a:solidFill>
                  <a:schemeClr val="accent2">
                    <a:lumMod val="50000"/>
                  </a:schemeClr>
                </a:solidFill>
              </a:rPr>
              <a:t>Vonkajšie (exogénne</a:t>
            </a:r>
            <a:r>
              <a:rPr lang="sk-SK" sz="1400" b="1" dirty="0" smtClean="0">
                <a:solidFill>
                  <a:schemeClr val="accent2">
                    <a:lumMod val="50000"/>
                  </a:schemeClr>
                </a:solidFill>
              </a:rPr>
              <a:t>):</a:t>
            </a:r>
          </a:p>
          <a:p>
            <a:r>
              <a:rPr lang="sk-SK" sz="1200" dirty="0" smtClean="0">
                <a:solidFill>
                  <a:schemeClr val="accent2">
                    <a:lumMod val="50000"/>
                  </a:schemeClr>
                </a:solidFill>
              </a:rPr>
              <a:t>systematický </a:t>
            </a:r>
            <a:r>
              <a:rPr lang="sk-SK" sz="1200" dirty="0" smtClean="0">
                <a:solidFill>
                  <a:schemeClr val="accent2">
                    <a:lumMod val="50000"/>
                  </a:schemeClr>
                </a:solidFill>
              </a:rPr>
              <a:t>príjem alkoholu, fajčenie, trauma pankreasu</a:t>
            </a:r>
            <a:r>
              <a:rPr lang="sk-SK" sz="1200" dirty="0" smtClean="0">
                <a:solidFill>
                  <a:schemeClr val="accent2">
                    <a:lumMod val="50000"/>
                  </a:schemeClr>
                </a:solidFill>
              </a:rPr>
              <a:t>, toxické látky- </a:t>
            </a:r>
            <a:r>
              <a:rPr lang="sk-SK" sz="1200" dirty="0" smtClean="0">
                <a:solidFill>
                  <a:schemeClr val="accent2">
                    <a:lumMod val="50000"/>
                  </a:schemeClr>
                </a:solidFill>
              </a:rPr>
              <a:t>otravy rôzneho pôvodu, podvýživa alebo prejedanie, dlhodobá liečba určitými liekmi (sulfonamidy, antibiotiká, glukokortikosteroidy, estrogény, imunosupresíva, diuretiká).</a:t>
            </a:r>
          </a:p>
          <a:p>
            <a:r>
              <a:rPr lang="sk-SK" sz="1400" b="1" dirty="0" smtClean="0"/>
              <a:t>Vnútorné (endogénne</a:t>
            </a:r>
            <a:r>
              <a:rPr lang="sk-SK" sz="1400" b="1" dirty="0" smtClean="0"/>
              <a:t>):</a:t>
            </a:r>
          </a:p>
          <a:p>
            <a:r>
              <a:rPr lang="sk-SK" sz="1200" dirty="0" smtClean="0"/>
              <a:t>ochorenie žlčníka,  </a:t>
            </a:r>
            <a:r>
              <a:rPr lang="sk-SK" sz="1200" dirty="0" smtClean="0"/>
              <a:t>patológia žalúdka (gastritída, vredová choroba), tehotenstvo, sklon k alergickým reakciám, infekčné ochorenia (vírusové, bakteriálne), genetická </a:t>
            </a:r>
            <a:r>
              <a:rPr lang="sk-SK" sz="1200" dirty="0" smtClean="0"/>
              <a:t>predispozícia, </a:t>
            </a:r>
            <a:r>
              <a:rPr lang="sk-SK" sz="1200" dirty="0" smtClean="0">
                <a:solidFill>
                  <a:srgbClr val="E5F3D9"/>
                </a:solidFill>
              </a:rPr>
              <a:t>poruchy žliaz s vnútornou sekréciou (zvýšená činnosť príštitných teliesok)</a:t>
            </a:r>
            <a:endParaRPr lang="sk-SK" sz="1200" dirty="0" smtClean="0">
              <a:solidFill>
                <a:srgbClr val="E5F3D9"/>
              </a:solidFill>
            </a:endParaRPr>
          </a:p>
          <a:p>
            <a:endParaRPr lang="sk-SK" sz="1400" dirty="0" smtClean="0"/>
          </a:p>
          <a:p>
            <a:endParaRPr lang="sk-SK" sz="1400" dirty="0" smtClean="0"/>
          </a:p>
          <a:p>
            <a:endParaRPr lang="sk-SK" sz="1400" dirty="0"/>
          </a:p>
        </p:txBody>
      </p:sp>
      <p:sp>
        <p:nvSpPr>
          <p:cNvPr id="2" name="Nadpis 1"/>
          <p:cNvSpPr>
            <a:spLocks noGrp="1"/>
          </p:cNvSpPr>
          <p:nvPr>
            <p:ph type="ctrTitle"/>
          </p:nvPr>
        </p:nvSpPr>
        <p:spPr>
          <a:xfrm>
            <a:off x="-32" y="0"/>
            <a:ext cx="9144032" cy="857232"/>
          </a:xfrm>
        </p:spPr>
        <p:style>
          <a:lnRef idx="0">
            <a:schemeClr val="accent4"/>
          </a:lnRef>
          <a:fillRef idx="3">
            <a:schemeClr val="accent4"/>
          </a:fillRef>
          <a:effectRef idx="3">
            <a:schemeClr val="accent4"/>
          </a:effectRef>
          <a:fontRef idx="minor">
            <a:schemeClr val="lt1"/>
          </a:fontRef>
        </p:style>
        <p:txBody>
          <a:bodyPr>
            <a:normAutofit/>
          </a:bodyPr>
          <a:lstStyle/>
          <a:p>
            <a:r>
              <a:rPr lang="sk-SK" sz="3600" dirty="0" smtClean="0">
                <a:latin typeface="Mistral" pitchFamily="66" charset="0"/>
              </a:rPr>
              <a:t>Diagnostika a liečba chronickej nerovnováhy pankreasu.</a:t>
            </a:r>
            <a:endParaRPr lang="sk-SK" sz="3600" dirty="0">
              <a:latin typeface="Mistral" pitchFamily="66" charset="0"/>
            </a:endParaRPr>
          </a:p>
        </p:txBody>
      </p:sp>
      <p:sp>
        <p:nvSpPr>
          <p:cNvPr id="4" name="Podnadpis 2"/>
          <p:cNvSpPr txBox="1">
            <a:spLocks/>
          </p:cNvSpPr>
          <p:nvPr/>
        </p:nvSpPr>
        <p:spPr>
          <a:xfrm>
            <a:off x="0" y="3929066"/>
            <a:ext cx="3857620" cy="2928934"/>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r>
              <a:rPr lang="sk-SK" sz="1400" b="1" dirty="0" smtClean="0">
                <a:solidFill>
                  <a:srgbClr val="C00000"/>
                </a:solidFill>
              </a:rPr>
              <a:t>Chronická pankreatitída</a:t>
            </a:r>
          </a:p>
          <a:p>
            <a:r>
              <a:rPr lang="sk-SK" sz="1400" dirty="0" smtClean="0">
                <a:solidFill>
                  <a:schemeClr val="accent6">
                    <a:lumMod val="50000"/>
                  </a:schemeClr>
                </a:solidFill>
              </a:rPr>
              <a:t>Na rozdiel od akútnej pankreatitídy sa </a:t>
            </a:r>
            <a:r>
              <a:rPr lang="sk-SK" sz="1400" b="1" dirty="0" smtClean="0">
                <a:solidFill>
                  <a:schemeClr val="accent6">
                    <a:lumMod val="50000"/>
                  </a:schemeClr>
                </a:solidFill>
              </a:rPr>
              <a:t>chronická pankreatitída</a:t>
            </a:r>
            <a:r>
              <a:rPr lang="sk-SK" sz="1400" dirty="0" smtClean="0">
                <a:solidFill>
                  <a:schemeClr val="accent6">
                    <a:lumMod val="50000"/>
                  </a:schemeClr>
                </a:solidFill>
              </a:rPr>
              <a:t> rozvíja postupne a prechádza niekoľkými fázami:</a:t>
            </a:r>
          </a:p>
          <a:p>
            <a:pPr>
              <a:buFont typeface="Arial" pitchFamily="34" charset="0"/>
              <a:buChar char="•"/>
            </a:pPr>
            <a:r>
              <a:rPr lang="sk-SK" sz="1200" dirty="0" smtClean="0">
                <a:solidFill>
                  <a:schemeClr val="accent6">
                    <a:lumMod val="50000"/>
                  </a:schemeClr>
                </a:solidFill>
              </a:rPr>
              <a:t>počiatočnou (trvá 1-5rokov)</a:t>
            </a:r>
          </a:p>
          <a:p>
            <a:pPr>
              <a:buFont typeface="Arial" pitchFamily="34" charset="0"/>
              <a:buChar char="•"/>
            </a:pPr>
            <a:r>
              <a:rPr lang="sk-SK" sz="1200" dirty="0" smtClean="0">
                <a:solidFill>
                  <a:schemeClr val="accent6">
                    <a:lumMod val="50000"/>
                  </a:schemeClr>
                </a:solidFill>
              </a:rPr>
              <a:t>fáza vývoja hlavného klinického obrazu (</a:t>
            </a:r>
            <a:r>
              <a:rPr lang="sk-SK" sz="1200" dirty="0" smtClean="0">
                <a:solidFill>
                  <a:schemeClr val="accent6">
                    <a:lumMod val="50000"/>
                  </a:schemeClr>
                </a:solidFill>
              </a:rPr>
              <a:t>trvá 5-10 </a:t>
            </a:r>
            <a:r>
              <a:rPr lang="sk-SK" sz="1200" dirty="0" smtClean="0">
                <a:solidFill>
                  <a:schemeClr val="accent6">
                    <a:lumMod val="50000"/>
                  </a:schemeClr>
                </a:solidFill>
              </a:rPr>
              <a:t>rokov)</a:t>
            </a:r>
          </a:p>
          <a:p>
            <a:pPr>
              <a:buFont typeface="Arial" pitchFamily="34" charset="0"/>
              <a:buChar char="•"/>
            </a:pPr>
            <a:r>
              <a:rPr lang="sk-SK" sz="1200" dirty="0" smtClean="0">
                <a:solidFill>
                  <a:schemeClr val="accent6">
                    <a:lumMod val="50000"/>
                  </a:schemeClr>
                </a:solidFill>
              </a:rPr>
              <a:t>znižovanie výrazného zápalového procesu (rozvíja sa 5-15 rokov od nástupu ochorenia</a:t>
            </a:r>
            <a:r>
              <a:rPr lang="sk-SK" sz="1200" dirty="0" smtClean="0">
                <a:solidFill>
                  <a:schemeClr val="accent6">
                    <a:lumMod val="50000"/>
                  </a:schemeClr>
                </a:solidFill>
              </a:rPr>
              <a:t>)</a:t>
            </a:r>
          </a:p>
          <a:p>
            <a:r>
              <a:rPr lang="sk-SK" sz="1200" b="1" dirty="0" smtClean="0">
                <a:solidFill>
                  <a:schemeClr val="accent4">
                    <a:lumMod val="50000"/>
                  </a:schemeClr>
                </a:solidFill>
              </a:rPr>
              <a:t>Príznaky</a:t>
            </a:r>
          </a:p>
          <a:p>
            <a:r>
              <a:rPr lang="sk-SK" sz="1200" dirty="0" smtClean="0">
                <a:solidFill>
                  <a:schemeClr val="accent4">
                    <a:lumMod val="50000"/>
                  </a:schemeClr>
                </a:solidFill>
              </a:rPr>
              <a:t>bolesť brucha nad pupkom, vyžarujúca do chrbta, rôznej intenzity (trvalá alebo záchvatovitá), s zvýraznením po použití alkoholu, jedla, hlavne mastných jedál</a:t>
            </a:r>
          </a:p>
          <a:p>
            <a:r>
              <a:rPr lang="sk-SK" sz="1200" dirty="0" smtClean="0">
                <a:solidFill>
                  <a:schemeClr val="accent4">
                    <a:lumMod val="50000"/>
                  </a:schemeClr>
                </a:solidFill>
              </a:rPr>
              <a:t>pocit na vracanie, </a:t>
            </a:r>
            <a:r>
              <a:rPr lang="sk-SK" sz="1200" dirty="0" smtClean="0">
                <a:solidFill>
                  <a:schemeClr val="accent4">
                    <a:lumMod val="50000"/>
                  </a:schemeClr>
                </a:solidFill>
              </a:rPr>
              <a:t>vracanie, úbytok </a:t>
            </a:r>
            <a:r>
              <a:rPr lang="sk-SK" sz="1200" dirty="0" smtClean="0">
                <a:solidFill>
                  <a:schemeClr val="accent4">
                    <a:lumMod val="50000"/>
                  </a:schemeClr>
                </a:solidFill>
              </a:rPr>
              <a:t>hmotnosti</a:t>
            </a:r>
          </a:p>
          <a:p>
            <a:r>
              <a:rPr lang="sk-SK" sz="1200" dirty="0" smtClean="0">
                <a:solidFill>
                  <a:schemeClr val="accent4">
                    <a:lumMod val="50000"/>
                  </a:schemeClr>
                </a:solidFill>
              </a:rPr>
              <a:t>hnačkovitá stolica s prímesou tuku, hnilobne páchnuca</a:t>
            </a:r>
          </a:p>
          <a:p>
            <a:r>
              <a:rPr lang="sk-SK" sz="1200" dirty="0" smtClean="0">
                <a:solidFill>
                  <a:schemeClr val="accent4">
                    <a:lumMod val="50000"/>
                  </a:schemeClr>
                </a:solidFill>
              </a:rPr>
              <a:t>zastavenie odchodu </a:t>
            </a:r>
            <a:r>
              <a:rPr lang="sk-SK" sz="1200" dirty="0" smtClean="0">
                <a:solidFill>
                  <a:schemeClr val="accent4">
                    <a:lumMod val="50000"/>
                  </a:schemeClr>
                </a:solidFill>
              </a:rPr>
              <a:t>plynov, žltačka</a:t>
            </a:r>
            <a:endParaRPr lang="sk-SK" sz="1200" dirty="0" smtClean="0">
              <a:solidFill>
                <a:schemeClr val="accent4">
                  <a:lumMod val="50000"/>
                </a:schemeClr>
              </a:solidFill>
            </a:endParaRPr>
          </a:p>
          <a:p>
            <a:pPr>
              <a:buFont typeface="Arial" pitchFamily="34" charset="0"/>
              <a:buChar char="•"/>
            </a:pPr>
            <a:endParaRPr lang="sk-SK" sz="1200" dirty="0">
              <a:solidFill>
                <a:schemeClr val="accent6">
                  <a:lumMod val="50000"/>
                </a:schemeClr>
              </a:solidFill>
            </a:endParaRPr>
          </a:p>
        </p:txBody>
      </p:sp>
      <p:sp>
        <p:nvSpPr>
          <p:cNvPr id="5" name="Zaoblený obdélník 4"/>
          <p:cNvSpPr/>
          <p:nvPr/>
        </p:nvSpPr>
        <p:spPr>
          <a:xfrm>
            <a:off x="6215074" y="5929330"/>
            <a:ext cx="2714644" cy="785818"/>
          </a:xfrm>
          <a:prstGeom prst="roundRect">
            <a:avLst/>
          </a:prstGeom>
          <a:solidFill>
            <a:srgbClr val="FDD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endParaRPr lang="sk-SK" b="1" dirty="0" smtClean="0">
              <a:solidFill>
                <a:srgbClr val="7E0000"/>
              </a:solidFill>
            </a:endParaRPr>
          </a:p>
          <a:p>
            <a:pPr>
              <a:buFont typeface="Arial" pitchFamily="34" charset="0"/>
              <a:buChar char="•"/>
            </a:pPr>
            <a:endParaRPr lang="sk-SK" b="1" dirty="0" smtClean="0">
              <a:solidFill>
                <a:srgbClr val="7E0000"/>
              </a:solidFill>
            </a:endParaRPr>
          </a:p>
          <a:p>
            <a:pPr>
              <a:buFont typeface="Arial" pitchFamily="34" charset="0"/>
              <a:buChar char="•"/>
            </a:pPr>
            <a:r>
              <a:rPr lang="sk-SK" b="1" dirty="0" smtClean="0">
                <a:solidFill>
                  <a:schemeClr val="accent3">
                    <a:lumMod val="50000"/>
                  </a:schemeClr>
                </a:solidFill>
              </a:rPr>
              <a:t>Majoránka /pankreas</a:t>
            </a:r>
            <a:endParaRPr lang="sk-SK" b="1" dirty="0" smtClean="0">
              <a:solidFill>
                <a:schemeClr val="accent3">
                  <a:lumMod val="50000"/>
                </a:schemeClr>
              </a:solidFill>
            </a:endParaRPr>
          </a:p>
          <a:p>
            <a:pPr>
              <a:buFont typeface="Arial" pitchFamily="34" charset="0"/>
              <a:buChar char="•"/>
            </a:pPr>
            <a:r>
              <a:rPr lang="sk-SK" b="1" dirty="0" smtClean="0">
                <a:solidFill>
                  <a:schemeClr val="accent3">
                    <a:lumMod val="50000"/>
                  </a:schemeClr>
                </a:solidFill>
              </a:rPr>
              <a:t>Koriander/ thymus</a:t>
            </a:r>
            <a:endParaRPr lang="sk-SK" b="1" dirty="0" smtClean="0">
              <a:solidFill>
                <a:schemeClr val="accent3">
                  <a:lumMod val="50000"/>
                </a:schemeClr>
              </a:solidFill>
            </a:endParaRPr>
          </a:p>
          <a:p>
            <a:pPr marL="0" lvl="1">
              <a:buFont typeface="Arial" pitchFamily="34" charset="0"/>
              <a:buChar char="•"/>
            </a:pPr>
            <a:r>
              <a:rPr lang="sk-SK" b="1" dirty="0" smtClean="0">
                <a:solidFill>
                  <a:schemeClr val="accent3">
                    <a:lumMod val="50000"/>
                  </a:schemeClr>
                </a:solidFill>
              </a:rPr>
              <a:t>Klinček/ štítna</a:t>
            </a:r>
            <a:endParaRPr lang="sk-SK" b="1" dirty="0">
              <a:solidFill>
                <a:schemeClr val="accent3">
                  <a:lumMod val="50000"/>
                </a:schemeClr>
              </a:solidFill>
            </a:endParaRPr>
          </a:p>
          <a:p>
            <a:endParaRPr lang="sk-SK" b="1" dirty="0" smtClean="0">
              <a:solidFill>
                <a:srgbClr val="7E0000"/>
              </a:solidFill>
            </a:endParaRPr>
          </a:p>
          <a:p>
            <a:pPr algn="ctr"/>
            <a:endParaRPr lang="sk-SK" b="1" dirty="0"/>
          </a:p>
        </p:txBody>
      </p:sp>
      <p:sp>
        <p:nvSpPr>
          <p:cNvPr id="6" name="TextovéPole 5"/>
          <p:cNvSpPr txBox="1"/>
          <p:nvPr/>
        </p:nvSpPr>
        <p:spPr>
          <a:xfrm>
            <a:off x="3857620" y="6170626"/>
            <a:ext cx="3000396" cy="830997"/>
          </a:xfrm>
          <a:prstGeom prst="rect">
            <a:avLst/>
          </a:prstGeom>
          <a:noFill/>
        </p:spPr>
        <p:txBody>
          <a:bodyPr wrap="square" rtlCol="0">
            <a:spAutoFit/>
          </a:bodyPr>
          <a:lstStyle/>
          <a:p>
            <a:r>
              <a:rPr lang="sk-SK" sz="2400" dirty="0" smtClean="0">
                <a:solidFill>
                  <a:schemeClr val="accent2">
                    <a:lumMod val="50000"/>
                  </a:schemeClr>
                </a:solidFill>
                <a:latin typeface="Mistral" pitchFamily="66" charset="0"/>
              </a:rPr>
              <a:t>Alternatívne možnosti</a:t>
            </a:r>
          </a:p>
          <a:p>
            <a:endParaRPr lang="sk-SK" sz="2400" dirty="0">
              <a:solidFill>
                <a:schemeClr val="accent2">
                  <a:lumMod val="50000"/>
                </a:schemeClr>
              </a:solidFill>
              <a:latin typeface="Mistral" pitchFamily="66" charset="0"/>
            </a:endParaRPr>
          </a:p>
        </p:txBody>
      </p:sp>
      <p:sp>
        <p:nvSpPr>
          <p:cNvPr id="1026" name="AutoShape 2" descr="Pankre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26627" name="Picture 3"/>
          <p:cNvPicPr>
            <a:picLocks noChangeAspect="1" noChangeArrowheads="1"/>
          </p:cNvPicPr>
          <p:nvPr/>
        </p:nvPicPr>
        <p:blipFill>
          <a:blip r:embed="rId3"/>
          <a:srcRect/>
          <a:stretch>
            <a:fillRect/>
          </a:stretch>
        </p:blipFill>
        <p:spPr bwMode="auto">
          <a:xfrm>
            <a:off x="3286116" y="857232"/>
            <a:ext cx="2214578" cy="3105072"/>
          </a:xfrm>
          <a:prstGeom prst="rect">
            <a:avLst/>
          </a:prstGeom>
          <a:noFill/>
          <a:ln w="9525">
            <a:noFill/>
            <a:miter lim="800000"/>
            <a:headEnd/>
            <a:tailEnd/>
          </a:ln>
          <a:effectLst/>
        </p:spPr>
      </p:pic>
      <p:sp>
        <p:nvSpPr>
          <p:cNvPr id="14" name="Elipsa 13"/>
          <p:cNvSpPr/>
          <p:nvPr/>
        </p:nvSpPr>
        <p:spPr>
          <a:xfrm>
            <a:off x="1071538" y="2571744"/>
            <a:ext cx="2214578" cy="50006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sk-SK" dirty="0" smtClean="0"/>
              <a:t>žily</a:t>
            </a:r>
            <a:endParaRPr lang="sk-SK" dirty="0"/>
          </a:p>
        </p:txBody>
      </p:sp>
      <p:sp>
        <p:nvSpPr>
          <p:cNvPr id="17" name="Elipsa 16"/>
          <p:cNvSpPr/>
          <p:nvPr/>
        </p:nvSpPr>
        <p:spPr>
          <a:xfrm>
            <a:off x="1071538" y="1428736"/>
            <a:ext cx="2214578" cy="500066"/>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sk-SK" dirty="0" smtClean="0"/>
              <a:t>inzulín</a:t>
            </a:r>
            <a:endParaRPr lang="sk-SK" dirty="0"/>
          </a:p>
        </p:txBody>
      </p:sp>
      <p:sp>
        <p:nvSpPr>
          <p:cNvPr id="18" name="Elipsa 17"/>
          <p:cNvSpPr/>
          <p:nvPr/>
        </p:nvSpPr>
        <p:spPr>
          <a:xfrm>
            <a:off x="5500694" y="1428736"/>
            <a:ext cx="2214578" cy="50006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sk-SK" dirty="0" smtClean="0"/>
              <a:t>pankreas</a:t>
            </a:r>
            <a:endParaRPr lang="sk-SK" dirty="0"/>
          </a:p>
        </p:txBody>
      </p:sp>
      <p:sp>
        <p:nvSpPr>
          <p:cNvPr id="19" name="Elipsa 18"/>
          <p:cNvSpPr/>
          <p:nvPr/>
        </p:nvSpPr>
        <p:spPr>
          <a:xfrm>
            <a:off x="5500694" y="2000240"/>
            <a:ext cx="2214578" cy="50006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sk-SK" dirty="0" smtClean="0"/>
              <a:t>tepny</a:t>
            </a:r>
            <a:endParaRPr lang="sk-SK" dirty="0"/>
          </a:p>
        </p:txBody>
      </p:sp>
      <p:pic>
        <p:nvPicPr>
          <p:cNvPr id="26631" name="Picture 7" descr="Obrázok pre MARJORAM (Majorán) Origanum majorana 15 ml"/>
          <p:cNvPicPr>
            <a:picLocks noChangeAspect="1" noChangeArrowheads="1"/>
          </p:cNvPicPr>
          <p:nvPr/>
        </p:nvPicPr>
        <p:blipFill>
          <a:blip r:embed="rId4" cstate="print"/>
          <a:srcRect/>
          <a:stretch>
            <a:fillRect/>
          </a:stretch>
        </p:blipFill>
        <p:spPr bwMode="auto">
          <a:xfrm>
            <a:off x="8286744" y="6000736"/>
            <a:ext cx="714412" cy="71441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5" name="Picture 11" descr="Čierny čaj :: Recepty nielen pre gurmánov"/>
          <p:cNvPicPr>
            <a:picLocks noChangeAspect="1" noChangeArrowheads="1"/>
          </p:cNvPicPr>
          <p:nvPr/>
        </p:nvPicPr>
        <p:blipFill>
          <a:blip r:embed="rId2">
            <a:clrChange>
              <a:clrFrom>
                <a:srgbClr val="938676"/>
              </a:clrFrom>
              <a:clrTo>
                <a:srgbClr val="938676">
                  <a:alpha val="0"/>
                </a:srgbClr>
              </a:clrTo>
            </a:clrChange>
            <a:lum bright="40000" contrast="40000"/>
          </a:blip>
          <a:srcRect/>
          <a:stretch>
            <a:fillRect/>
          </a:stretch>
        </p:blipFill>
        <p:spPr bwMode="auto">
          <a:xfrm>
            <a:off x="2285984" y="49787"/>
            <a:ext cx="4929222" cy="3379213"/>
          </a:xfrm>
          <a:prstGeom prst="rect">
            <a:avLst/>
          </a:prstGeom>
          <a:ln>
            <a:noFill/>
          </a:ln>
          <a:effectLst>
            <a:softEdge rad="112500"/>
          </a:effectLst>
        </p:spPr>
      </p:pic>
      <p:sp>
        <p:nvSpPr>
          <p:cNvPr id="31746" name="AutoShape 2" descr="Pin on Essential Oil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sz="1200"/>
          </a:p>
        </p:txBody>
      </p:sp>
      <p:sp>
        <p:nvSpPr>
          <p:cNvPr id="31748" name="AutoShape 4" descr="Pin on Essential Oil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sz="1200"/>
          </a:p>
        </p:txBody>
      </p:sp>
      <p:sp>
        <p:nvSpPr>
          <p:cNvPr id="31750" name="AutoShape 6" descr="Pin on Essential Oil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sz="1200"/>
          </a:p>
        </p:txBody>
      </p:sp>
      <p:sp>
        <p:nvSpPr>
          <p:cNvPr id="31752" name="AutoShape 8" descr="Pin on Essential Oil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sz="1200"/>
          </a:p>
        </p:txBody>
      </p:sp>
      <p:sp>
        <p:nvSpPr>
          <p:cNvPr id="7" name="Obdélník 6"/>
          <p:cNvSpPr/>
          <p:nvPr/>
        </p:nvSpPr>
        <p:spPr>
          <a:xfrm>
            <a:off x="0" y="2285992"/>
            <a:ext cx="3071802" cy="2143140"/>
          </a:xfrm>
          <a:prstGeom prst="rect">
            <a:avLst/>
          </a:prstGeom>
          <a:solidFill>
            <a:srgbClr val="FFC993"/>
          </a:solidFill>
        </p:spPr>
        <p:style>
          <a:lnRef idx="0">
            <a:schemeClr val="accent6"/>
          </a:lnRef>
          <a:fillRef idx="3">
            <a:schemeClr val="accent6"/>
          </a:fillRef>
          <a:effectRef idx="3">
            <a:schemeClr val="accent6"/>
          </a:effectRef>
          <a:fontRef idx="minor">
            <a:schemeClr val="lt1"/>
          </a:fontRef>
        </p:style>
        <p:txBody>
          <a:bodyPr rtlCol="0" anchor="ctr"/>
          <a:lstStyle/>
          <a:p>
            <a:endParaRPr lang="sk-SK" dirty="0" smtClean="0">
              <a:solidFill>
                <a:schemeClr val="accent2">
                  <a:lumMod val="50000"/>
                </a:schemeClr>
              </a:solidFill>
            </a:endParaRPr>
          </a:p>
          <a:p>
            <a:r>
              <a:rPr lang="sk-SK" b="1" dirty="0" smtClean="0">
                <a:solidFill>
                  <a:schemeClr val="accent2">
                    <a:lumMod val="50000"/>
                  </a:schemeClr>
                </a:solidFill>
              </a:rPr>
              <a:t>Pankreas:</a:t>
            </a:r>
          </a:p>
          <a:p>
            <a:r>
              <a:rPr lang="sk-SK" sz="1200" dirty="0" smtClean="0">
                <a:solidFill>
                  <a:schemeClr val="accent2">
                    <a:lumMod val="50000"/>
                  </a:schemeClr>
                </a:solidFill>
              </a:rPr>
              <a:t>Cypress</a:t>
            </a:r>
          </a:p>
          <a:p>
            <a:r>
              <a:rPr lang="sk-SK" sz="1200" dirty="0" smtClean="0">
                <a:solidFill>
                  <a:schemeClr val="accent2">
                    <a:lumMod val="50000"/>
                  </a:schemeClr>
                </a:solidFill>
              </a:rPr>
              <a:t>Škorica</a:t>
            </a:r>
          </a:p>
          <a:p>
            <a:r>
              <a:rPr lang="sk-SK" sz="1200" dirty="0" smtClean="0">
                <a:solidFill>
                  <a:schemeClr val="accent2">
                    <a:lumMod val="50000"/>
                  </a:schemeClr>
                </a:solidFill>
              </a:rPr>
              <a:t>Geranium</a:t>
            </a:r>
          </a:p>
          <a:p>
            <a:r>
              <a:rPr lang="sk-SK" sz="1200" dirty="0" smtClean="0">
                <a:solidFill>
                  <a:schemeClr val="accent2">
                    <a:lumMod val="50000"/>
                  </a:schemeClr>
                </a:solidFill>
              </a:rPr>
              <a:t>Rozmarín</a:t>
            </a:r>
          </a:p>
          <a:p>
            <a:r>
              <a:rPr lang="sk-SK" sz="1200" dirty="0" smtClean="0">
                <a:solidFill>
                  <a:schemeClr val="accent2">
                    <a:lumMod val="50000"/>
                  </a:schemeClr>
                </a:solidFill>
              </a:rPr>
              <a:t>Koriander</a:t>
            </a:r>
          </a:p>
          <a:p>
            <a:r>
              <a:rPr lang="sk-SK" sz="1200" dirty="0" smtClean="0">
                <a:solidFill>
                  <a:schemeClr val="accent2">
                    <a:lumMod val="50000"/>
                  </a:schemeClr>
                </a:solidFill>
              </a:rPr>
              <a:t>Kôpor</a:t>
            </a:r>
          </a:p>
          <a:p>
            <a:r>
              <a:rPr lang="sk-SK" sz="1200" dirty="0" smtClean="0">
                <a:solidFill>
                  <a:schemeClr val="accent2">
                    <a:lumMod val="50000"/>
                  </a:schemeClr>
                </a:solidFill>
              </a:rPr>
              <a:t>Citrón</a:t>
            </a:r>
          </a:p>
          <a:p>
            <a:r>
              <a:rPr lang="sk-SK" sz="1200" dirty="0" smtClean="0">
                <a:solidFill>
                  <a:schemeClr val="accent2">
                    <a:lumMod val="50000"/>
                  </a:schemeClr>
                </a:solidFill>
              </a:rPr>
              <a:t>Air</a:t>
            </a:r>
          </a:p>
          <a:p>
            <a:r>
              <a:rPr lang="sk-SK" sz="1200" dirty="0" smtClean="0">
                <a:solidFill>
                  <a:schemeClr val="accent2">
                    <a:lumMod val="50000"/>
                  </a:schemeClr>
                </a:solidFill>
              </a:rPr>
              <a:t>On Guard</a:t>
            </a:r>
          </a:p>
          <a:p>
            <a:endParaRPr lang="sk-SK" sz="1200" dirty="0">
              <a:solidFill>
                <a:schemeClr val="accent2">
                  <a:lumMod val="50000"/>
                </a:schemeClr>
              </a:solidFill>
            </a:endParaRPr>
          </a:p>
        </p:txBody>
      </p:sp>
      <p:sp>
        <p:nvSpPr>
          <p:cNvPr id="8" name="Obdélník 7"/>
          <p:cNvSpPr/>
          <p:nvPr/>
        </p:nvSpPr>
        <p:spPr>
          <a:xfrm>
            <a:off x="0" y="4500570"/>
            <a:ext cx="3071802" cy="1071570"/>
          </a:xfrm>
          <a:prstGeom prst="rect">
            <a:avLst/>
          </a:prstGeom>
          <a:solidFill>
            <a:srgbClr val="FF5050"/>
          </a:solidFill>
        </p:spPr>
        <p:style>
          <a:lnRef idx="0">
            <a:schemeClr val="accent2"/>
          </a:lnRef>
          <a:fillRef idx="3">
            <a:schemeClr val="accent2"/>
          </a:fillRef>
          <a:effectRef idx="3">
            <a:schemeClr val="accent2"/>
          </a:effectRef>
          <a:fontRef idx="minor">
            <a:schemeClr val="lt1"/>
          </a:fontRef>
        </p:style>
        <p:txBody>
          <a:bodyPr rtlCol="0" anchor="ctr"/>
          <a:lstStyle/>
          <a:p>
            <a:r>
              <a:rPr lang="sk-SK" b="1" dirty="0" smtClean="0"/>
              <a:t>Pankreatitída:</a:t>
            </a:r>
          </a:p>
          <a:p>
            <a:r>
              <a:rPr lang="sk-SK" sz="1200" dirty="0" smtClean="0"/>
              <a:t>Citrón</a:t>
            </a:r>
          </a:p>
          <a:p>
            <a:r>
              <a:rPr lang="sk-SK" sz="1200" dirty="0" smtClean="0"/>
              <a:t>Majoránka</a:t>
            </a:r>
          </a:p>
          <a:p>
            <a:r>
              <a:rPr lang="sk-SK" sz="1200" dirty="0" smtClean="0"/>
              <a:t>Copaiba</a:t>
            </a:r>
          </a:p>
          <a:p>
            <a:r>
              <a:rPr lang="sk-SK" sz="1200" dirty="0" smtClean="0"/>
              <a:t>Yarrow/ Pom</a:t>
            </a:r>
          </a:p>
          <a:p>
            <a:pPr>
              <a:buFont typeface="Arial" pitchFamily="34" charset="0"/>
              <a:buChar char="•"/>
            </a:pPr>
            <a:endParaRPr lang="sk-SK" sz="1200" dirty="0"/>
          </a:p>
        </p:txBody>
      </p:sp>
      <p:sp>
        <p:nvSpPr>
          <p:cNvPr id="9" name="Obdélník 8"/>
          <p:cNvSpPr/>
          <p:nvPr/>
        </p:nvSpPr>
        <p:spPr>
          <a:xfrm>
            <a:off x="0" y="5643578"/>
            <a:ext cx="3071802" cy="121442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sk-SK" b="1" dirty="0" smtClean="0"/>
              <a:t>Stimulant EO</a:t>
            </a:r>
          </a:p>
          <a:p>
            <a:r>
              <a:rPr lang="sk-SK" sz="1200" dirty="0" smtClean="0"/>
              <a:t>(psychoaktívna látka, ktorá dočasne zabezpečí  zlepšenie telesných i duševných funkcií):</a:t>
            </a:r>
          </a:p>
          <a:p>
            <a:r>
              <a:rPr lang="sk-SK" sz="1200" dirty="0" smtClean="0"/>
              <a:t>Helichrysum/ slamienka</a:t>
            </a:r>
          </a:p>
          <a:p>
            <a:r>
              <a:rPr lang="sk-SK" sz="1200" dirty="0" smtClean="0"/>
              <a:t>Kopaiba</a:t>
            </a:r>
            <a:endParaRPr lang="sk-SK" sz="1200" dirty="0"/>
          </a:p>
        </p:txBody>
      </p:sp>
      <p:sp>
        <p:nvSpPr>
          <p:cNvPr id="10" name="Obdélník 9"/>
          <p:cNvSpPr/>
          <p:nvPr/>
        </p:nvSpPr>
        <p:spPr>
          <a:xfrm>
            <a:off x="5715008" y="4000528"/>
            <a:ext cx="3428992" cy="178592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endParaRPr lang="sk-SK" dirty="0" smtClean="0"/>
          </a:p>
          <a:p>
            <a:r>
              <a:rPr lang="sk-SK" b="1" dirty="0" smtClean="0"/>
              <a:t>Na podporu:</a:t>
            </a:r>
          </a:p>
          <a:p>
            <a:r>
              <a:rPr lang="sk-SK" sz="1200" dirty="0" smtClean="0"/>
              <a:t>Cinnamon</a:t>
            </a:r>
          </a:p>
          <a:p>
            <a:r>
              <a:rPr lang="sk-SK" sz="1200" dirty="0" smtClean="0"/>
              <a:t>Fenikel</a:t>
            </a:r>
          </a:p>
          <a:p>
            <a:r>
              <a:rPr lang="sk-SK" sz="1200" dirty="0" smtClean="0"/>
              <a:t>Aníz</a:t>
            </a:r>
          </a:p>
          <a:p>
            <a:r>
              <a:rPr lang="sk-SK" sz="1200" dirty="0" smtClean="0"/>
              <a:t>Badián</a:t>
            </a:r>
          </a:p>
          <a:p>
            <a:r>
              <a:rPr lang="sk-SK" sz="1200" dirty="0" smtClean="0"/>
              <a:t>Geranium</a:t>
            </a:r>
          </a:p>
          <a:p>
            <a:r>
              <a:rPr lang="sk-SK" sz="1200" dirty="0" smtClean="0"/>
              <a:t>Smart and sassy,</a:t>
            </a:r>
          </a:p>
          <a:p>
            <a:r>
              <a:rPr lang="sk-SK" sz="1200" dirty="0" smtClean="0"/>
              <a:t>Zengest</a:t>
            </a:r>
          </a:p>
          <a:p>
            <a:endParaRPr lang="sk-SK" sz="1200" dirty="0"/>
          </a:p>
        </p:txBody>
      </p:sp>
      <p:sp>
        <p:nvSpPr>
          <p:cNvPr id="12" name="Obdélník 11"/>
          <p:cNvSpPr/>
          <p:nvPr/>
        </p:nvSpPr>
        <p:spPr>
          <a:xfrm>
            <a:off x="5715008" y="2285992"/>
            <a:ext cx="3428992" cy="164307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endParaRPr lang="sk-SK" dirty="0" smtClean="0"/>
          </a:p>
          <a:p>
            <a:r>
              <a:rPr lang="sk-SK" b="1" dirty="0" smtClean="0"/>
              <a:t>Doplnky:</a:t>
            </a:r>
          </a:p>
          <a:p>
            <a:r>
              <a:rPr lang="sk-SK" sz="1200" dirty="0" smtClean="0"/>
              <a:t>GX a PB assist</a:t>
            </a:r>
          </a:p>
          <a:p>
            <a:r>
              <a:rPr lang="sk-SK" sz="1200" dirty="0" smtClean="0"/>
              <a:t>LifeLong Vitality (LLV)</a:t>
            </a:r>
          </a:p>
          <a:p>
            <a:r>
              <a:rPr lang="sk-SK" sz="1200" dirty="0" smtClean="0"/>
              <a:t>Terrazyne</a:t>
            </a:r>
          </a:p>
          <a:p>
            <a:r>
              <a:rPr lang="sk-SK" sz="1200" dirty="0" smtClean="0"/>
              <a:t>Zengest softgels</a:t>
            </a:r>
          </a:p>
          <a:p>
            <a:r>
              <a:rPr lang="sk-SK" sz="1200" dirty="0" smtClean="0"/>
              <a:t>Digest zen </a:t>
            </a:r>
            <a:r>
              <a:rPr lang="sk-SK" sz="1200" dirty="0" err="1" smtClean="0"/>
              <a:t>tabs</a:t>
            </a:r>
            <a:r>
              <a:rPr lang="sk-SK" sz="1200" dirty="0" smtClean="0"/>
              <a:t>.</a:t>
            </a:r>
          </a:p>
          <a:p>
            <a:r>
              <a:rPr lang="sk-SK" sz="1200" dirty="0" smtClean="0"/>
              <a:t>Terragreens</a:t>
            </a:r>
          </a:p>
          <a:p>
            <a:r>
              <a:rPr lang="sk-SK" sz="1200" dirty="0" smtClean="0"/>
              <a:t>MSM</a:t>
            </a:r>
          </a:p>
          <a:p>
            <a:endParaRPr lang="sk-SK" sz="1200" dirty="0"/>
          </a:p>
        </p:txBody>
      </p:sp>
      <p:sp>
        <p:nvSpPr>
          <p:cNvPr id="13" name="Obdélník 12"/>
          <p:cNvSpPr/>
          <p:nvPr/>
        </p:nvSpPr>
        <p:spPr>
          <a:xfrm>
            <a:off x="5715008" y="5857892"/>
            <a:ext cx="3428992" cy="100010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endParaRPr lang="sk-SK" sz="1200" dirty="0"/>
          </a:p>
        </p:txBody>
      </p:sp>
      <p:pic>
        <p:nvPicPr>
          <p:cNvPr id="31753" name="Picture 9"/>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571868" y="3038475"/>
            <a:ext cx="1857375" cy="3819525"/>
          </a:xfrm>
          <a:prstGeom prst="rect">
            <a:avLst/>
          </a:prstGeom>
          <a:noFill/>
          <a:ln w="9525">
            <a:noFill/>
            <a:miter lim="800000"/>
            <a:headEnd/>
            <a:tailEnd/>
          </a:ln>
          <a:effectLst/>
        </p:spPr>
      </p:pic>
      <p:sp>
        <p:nvSpPr>
          <p:cNvPr id="15" name="Obdélník 14"/>
          <p:cNvSpPr/>
          <p:nvPr/>
        </p:nvSpPr>
        <p:spPr>
          <a:xfrm>
            <a:off x="0" y="82143"/>
            <a:ext cx="9144000" cy="2000548"/>
          </a:xfrm>
          <a:prstGeom prst="rect">
            <a:avLst/>
          </a:prstGeom>
        </p:spPr>
        <p:txBody>
          <a:bodyPr wrap="square">
            <a:spAutoFit/>
          </a:bodyPr>
          <a:lstStyle/>
          <a:p>
            <a:r>
              <a:rPr lang="sk-SK" sz="2800" b="1" dirty="0" smtClean="0">
                <a:solidFill>
                  <a:srgbClr val="00B050"/>
                </a:solidFill>
                <a:latin typeface="Mistral" pitchFamily="66" charset="0"/>
              </a:rPr>
              <a:t>Liečba ľudovými </a:t>
            </a:r>
            <a:r>
              <a:rPr lang="sk-SK" sz="2800" b="1" dirty="0" smtClean="0">
                <a:solidFill>
                  <a:srgbClr val="00B050"/>
                </a:solidFill>
                <a:latin typeface="Mistral" pitchFamily="66" charset="0"/>
              </a:rPr>
              <a:t>prostriedkami:</a:t>
            </a:r>
            <a:endParaRPr lang="sk-SK" sz="2800" b="1" dirty="0" smtClean="0">
              <a:solidFill>
                <a:srgbClr val="00B050"/>
              </a:solidFill>
              <a:latin typeface="Mistral" pitchFamily="66" charset="0"/>
            </a:endParaRPr>
          </a:p>
          <a:p>
            <a:pPr marL="228600" indent="-228600" fontAlgn="base">
              <a:buFont typeface="+mj-lt"/>
              <a:buAutoNum type="arabicPeriod"/>
            </a:pPr>
            <a:r>
              <a:rPr lang="sk-SK" sz="1200" b="1" dirty="0" smtClean="0"/>
              <a:t>Zemiaková </a:t>
            </a:r>
            <a:r>
              <a:rPr lang="sk-SK" sz="1200" b="1" dirty="0" smtClean="0"/>
              <a:t>a mrkvová šťava... </a:t>
            </a:r>
            <a:r>
              <a:rPr lang="sk-SK" sz="1200" dirty="0" smtClean="0"/>
              <a:t>2 zemiaky a 1 mrkvu pretlačte cez odšťavovač. Ak chcete konzumovať 2 krát denne 30 minút pred jedlom, priebeh liečby pre dospelých bude 7 dní, metóda pomáha normalizovať trávenie, eliminovať príznaky bolesti.</a:t>
            </a:r>
          </a:p>
          <a:p>
            <a:pPr marL="228600" indent="-228600" fontAlgn="base">
              <a:buFont typeface="+mj-lt"/>
              <a:buAutoNum type="arabicPeriod"/>
            </a:pPr>
            <a:r>
              <a:rPr lang="sk-SK" sz="1200" dirty="0" smtClean="0"/>
              <a:t>Byliny pre pankreas </a:t>
            </a:r>
            <a:r>
              <a:rPr lang="sk-SK" sz="1200" dirty="0" smtClean="0"/>
              <a:t>z </a:t>
            </a:r>
            <a:r>
              <a:rPr lang="sk-SK" sz="1200" b="1" dirty="0" smtClean="0"/>
              <a:t>kvetov nechtíka a harmančeka</a:t>
            </a:r>
            <a:r>
              <a:rPr lang="sk-SK" sz="1200" dirty="0" smtClean="0"/>
              <a:t>. </a:t>
            </a:r>
            <a:endParaRPr lang="sk-SK" sz="1200" dirty="0" smtClean="0"/>
          </a:p>
          <a:p>
            <a:pPr marL="228600" indent="-228600" fontAlgn="base">
              <a:buFont typeface="+mj-lt"/>
              <a:buAutoNum type="arabicPeriod"/>
            </a:pPr>
            <a:r>
              <a:rPr lang="sk-SK" sz="1200" dirty="0" smtClean="0"/>
              <a:t>Na recept na pankreatitídu budete potrebovať kvety </a:t>
            </a:r>
            <a:r>
              <a:rPr lang="sk-SK" sz="1200" b="1" dirty="0" smtClean="0"/>
              <a:t>slamienky, materinskú dúšku, ľubovník </a:t>
            </a:r>
            <a:r>
              <a:rPr lang="sk-SK" sz="1200" b="1" dirty="0" smtClean="0"/>
              <a:t>bodkovaný</a:t>
            </a:r>
            <a:r>
              <a:rPr lang="sk-SK" sz="1200" dirty="0" smtClean="0"/>
              <a:t>.</a:t>
            </a:r>
            <a:endParaRPr lang="sk-SK" sz="1200" dirty="0" smtClean="0"/>
          </a:p>
          <a:p>
            <a:pPr marL="228600" indent="-228600" fontAlgn="base">
              <a:buFont typeface="+mj-lt"/>
              <a:buAutoNum type="arabicPeriod"/>
            </a:pPr>
            <a:r>
              <a:rPr lang="sk-SK" sz="1200" dirty="0" smtClean="0"/>
              <a:t>Namiesto bežného čaju používajte </a:t>
            </a:r>
            <a:r>
              <a:rPr lang="sk-SK" sz="1200" b="1" dirty="0" smtClean="0"/>
              <a:t>mätu</a:t>
            </a:r>
            <a:r>
              <a:rPr lang="sk-SK" sz="1200" dirty="0" smtClean="0"/>
              <a:t> a medový čaj. Mäta má choleretický účinok a podporuje uvoľňovanie enzýmov z pankreasu.</a:t>
            </a:r>
          </a:p>
          <a:p>
            <a:pPr marL="228600" indent="-228600" fontAlgn="base">
              <a:buFont typeface="+mj-lt"/>
              <a:buAutoNum type="arabicPeriod"/>
            </a:pPr>
            <a:r>
              <a:rPr lang="sk-SK" sz="1200" b="1" dirty="0" smtClean="0"/>
              <a:t>Propolis. </a:t>
            </a:r>
            <a:r>
              <a:rPr lang="sk-SK" sz="1200" dirty="0" smtClean="0"/>
              <a:t>Malé kúsky sa medzi jedlami dôkladne žujú, táto metóda </a:t>
            </a:r>
            <a:r>
              <a:rPr lang="sk-SK" sz="1200" dirty="0" smtClean="0"/>
              <a:t>eliminuje </a:t>
            </a:r>
            <a:r>
              <a:rPr lang="sk-SK" sz="1200" dirty="0" smtClean="0"/>
              <a:t>záchvaty bolesti, normalizuje trávenie.</a:t>
            </a:r>
          </a:p>
          <a:p>
            <a:pPr marL="228600" indent="-228600" fontAlgn="base">
              <a:buFont typeface="+mj-lt"/>
              <a:buAutoNum type="arabicPeriod"/>
            </a:pPr>
            <a:r>
              <a:rPr lang="sk-SK" sz="1200" b="1" dirty="0" smtClean="0"/>
              <a:t>Jarabina (Aronia) </a:t>
            </a:r>
            <a:r>
              <a:rPr lang="sk-SK" sz="1200" dirty="0" smtClean="0"/>
              <a:t>sa </a:t>
            </a:r>
            <a:r>
              <a:rPr lang="sk-SK" sz="1200" dirty="0" smtClean="0"/>
              <a:t>používa na liečbu aj prevenciu pankreatitídy. Ovocie jarabiny je možné konzumovať čerstvé </a:t>
            </a:r>
            <a:r>
              <a:rPr lang="sk-SK" sz="1200" dirty="0" smtClean="0"/>
              <a:t>alebo sušené</a:t>
            </a:r>
            <a:endParaRPr lang="sk-SK" sz="1200" dirty="0" smtClean="0"/>
          </a:p>
          <a:p>
            <a:pPr marL="228600" indent="-228600" fontAlgn="base">
              <a:buFont typeface="+mj-lt"/>
              <a:buAutoNum type="arabicPeriod"/>
            </a:pPr>
            <a:r>
              <a:rPr lang="sk-SK" sz="1200" b="1" dirty="0" smtClean="0"/>
              <a:t>Šípka</a:t>
            </a:r>
            <a:r>
              <a:rPr lang="sk-SK" sz="1200" b="1" dirty="0" smtClean="0"/>
              <a:t>.</a:t>
            </a:r>
            <a:r>
              <a:rPr lang="sk-SK" sz="1200" dirty="0" smtClean="0"/>
              <a:t> Pri chronickom priebehu pankreatitídy sa šípky môžu piť neustále - až 400 ml denne. </a:t>
            </a:r>
            <a:endParaRPr lang="sk-SK" sz="1200" dirty="0"/>
          </a:p>
        </p:txBody>
      </p:sp>
      <p:pic>
        <p:nvPicPr>
          <p:cNvPr id="18" name="Picture 29" descr="Esenciálna zmes na trávenie DT 15ml | Potraviny Motýlik"/>
          <p:cNvPicPr>
            <a:picLocks noChangeAspect="1" noChangeArrowheads="1"/>
          </p:cNvPicPr>
          <p:nvPr/>
        </p:nvPicPr>
        <p:blipFill>
          <a:blip r:embed="rId4" cstate="print">
            <a:clrChange>
              <a:clrFrom>
                <a:srgbClr val="FAF8F9"/>
              </a:clrFrom>
              <a:clrTo>
                <a:srgbClr val="FAF8F9">
                  <a:alpha val="0"/>
                </a:srgbClr>
              </a:clrTo>
            </a:clrChange>
          </a:blip>
          <a:srcRect/>
          <a:stretch>
            <a:fillRect/>
          </a:stretch>
        </p:blipFill>
        <p:spPr bwMode="auto">
          <a:xfrm>
            <a:off x="3357554" y="4357694"/>
            <a:ext cx="857256" cy="2857522"/>
          </a:xfrm>
          <a:prstGeom prst="rect">
            <a:avLst/>
          </a:prstGeom>
          <a:noFill/>
        </p:spPr>
      </p:pic>
      <p:pic>
        <p:nvPicPr>
          <p:cNvPr id="31756" name="Picture 1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500430" y="4500570"/>
            <a:ext cx="2466975" cy="2466975"/>
          </a:xfrm>
          <a:prstGeom prst="rect">
            <a:avLst/>
          </a:prstGeom>
          <a:noFill/>
          <a:ln w="9525">
            <a:noFill/>
            <a:miter lim="800000"/>
            <a:headEnd/>
            <a:tailEnd/>
          </a:ln>
          <a:effectLst/>
        </p:spPr>
      </p:pic>
      <p:pic>
        <p:nvPicPr>
          <p:cNvPr id="31761" name="Picture 17"/>
          <p:cNvPicPr>
            <a:picLocks noChangeAspect="1" noChangeArrowheads="1"/>
          </p:cNvPicPr>
          <p:nvPr/>
        </p:nvPicPr>
        <p:blipFill>
          <a:blip r:embed="rId6"/>
          <a:srcRect/>
          <a:stretch>
            <a:fillRect/>
          </a:stretch>
        </p:blipFill>
        <p:spPr bwMode="auto">
          <a:xfrm>
            <a:off x="5786446" y="5929330"/>
            <a:ext cx="3245152" cy="857256"/>
          </a:xfrm>
          <a:prstGeom prst="rect">
            <a:avLst/>
          </a:prstGeom>
          <a:noFill/>
          <a:ln w="9525">
            <a:noFill/>
            <a:miter lim="800000"/>
            <a:headEnd/>
            <a:tailEnd/>
          </a:ln>
          <a:effectLst/>
        </p:spPr>
      </p:pic>
      <p:pic>
        <p:nvPicPr>
          <p:cNvPr id="31762" name="Picture 18"/>
          <p:cNvPicPr>
            <a:picLocks noChangeAspect="1" noChangeArrowheads="1"/>
          </p:cNvPicPr>
          <p:nvPr/>
        </p:nvPicPr>
        <p:blipFill>
          <a:blip r:embed="rId7" cstate="print"/>
          <a:srcRect/>
          <a:stretch>
            <a:fillRect/>
          </a:stretch>
        </p:blipFill>
        <p:spPr bwMode="auto">
          <a:xfrm flipH="1">
            <a:off x="8086760" y="2411610"/>
            <a:ext cx="1057272" cy="1231704"/>
          </a:xfrm>
          <a:prstGeom prst="rect">
            <a:avLst/>
          </a:prstGeom>
          <a:noFill/>
          <a:ln w="9525">
            <a:noFill/>
            <a:miter lim="800000"/>
            <a:headEnd/>
            <a:tailEnd/>
          </a:ln>
          <a:effectLst/>
        </p:spPr>
      </p:pic>
      <p:sp>
        <p:nvSpPr>
          <p:cNvPr id="23" name="TextovéPole 22"/>
          <p:cNvSpPr txBox="1"/>
          <p:nvPr/>
        </p:nvSpPr>
        <p:spPr>
          <a:xfrm>
            <a:off x="1251643" y="1714488"/>
            <a:ext cx="6760184" cy="769441"/>
          </a:xfrm>
          <a:prstGeom prst="rect">
            <a:avLst/>
          </a:prstGeom>
          <a:noFill/>
        </p:spPr>
        <p:txBody>
          <a:bodyPr wrap="none" rtlCol="0">
            <a:spAutoFit/>
          </a:bodyPr>
          <a:lstStyle/>
          <a:p>
            <a:r>
              <a:rPr lang="sk-SK" sz="4400" dirty="0" smtClean="0">
                <a:solidFill>
                  <a:srgbClr val="C00000"/>
                </a:solidFill>
                <a:latin typeface="Mistral" pitchFamily="66" charset="0"/>
              </a:rPr>
              <a:t>Esenciálne oleje a doplnky dōTERRA</a:t>
            </a:r>
            <a:endParaRPr lang="sk-SK" sz="4400" dirty="0">
              <a:solidFill>
                <a:srgbClr val="C00000"/>
              </a:solidFill>
              <a:latin typeface="Mistral" pitchFamily="6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descr="This Thyroid Disorder May Be A Marker For Covid-19 Infe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46084" name="Picture 4" descr="How to Draw Mrs. Potato Head, Toy Story | Toy story characters, Cartoon,  Toy story"/>
          <p:cNvPicPr>
            <a:picLocks noChangeAspect="1" noChangeArrowheads="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a:stretch>
            <a:fillRect/>
          </a:stretch>
        </p:blipFill>
        <p:spPr bwMode="auto">
          <a:xfrm>
            <a:off x="1000100" y="523874"/>
            <a:ext cx="6334125" cy="6334126"/>
          </a:xfrm>
          <a:prstGeom prst="rect">
            <a:avLst/>
          </a:prstGeom>
          <a:ln>
            <a:noFill/>
          </a:ln>
          <a:effectLst>
            <a:softEdge rad="112500"/>
          </a:effectLst>
        </p:spPr>
      </p:pic>
      <p:sp>
        <p:nvSpPr>
          <p:cNvPr id="6" name="TextovéPole 5"/>
          <p:cNvSpPr txBox="1"/>
          <p:nvPr/>
        </p:nvSpPr>
        <p:spPr>
          <a:xfrm>
            <a:off x="142844" y="357166"/>
            <a:ext cx="3522118" cy="769441"/>
          </a:xfrm>
          <a:prstGeom prst="rect">
            <a:avLst/>
          </a:prstGeom>
          <a:noFill/>
        </p:spPr>
        <p:txBody>
          <a:bodyPr wrap="none" rtlCol="0">
            <a:spAutoFit/>
          </a:bodyPr>
          <a:lstStyle/>
          <a:p>
            <a:r>
              <a:rPr lang="sk-SK" sz="4400" dirty="0" smtClean="0">
                <a:solidFill>
                  <a:schemeClr val="accent4">
                    <a:lumMod val="75000"/>
                  </a:schemeClr>
                </a:solidFill>
                <a:latin typeface="Mistral" pitchFamily="66" charset="0"/>
              </a:rPr>
              <a:t>Pani Štítna žľaza</a:t>
            </a:r>
            <a:endParaRPr lang="sk-SK" sz="4400" dirty="0">
              <a:solidFill>
                <a:schemeClr val="accent4">
                  <a:lumMod val="75000"/>
                </a:schemeClr>
              </a:solidFill>
              <a:latin typeface="Mistral" pitchFamily="66" charset="0"/>
            </a:endParaRPr>
          </a:p>
        </p:txBody>
      </p:sp>
      <p:pic>
        <p:nvPicPr>
          <p:cNvPr id="46087" name="Picture 7"/>
          <p:cNvPicPr>
            <a:picLocks noChangeAspect="1" noChangeArrowheads="1"/>
          </p:cNvPicPr>
          <p:nvPr/>
        </p:nvPicPr>
        <p:blipFill>
          <a:blip r:embed="rId3"/>
          <a:stretch>
            <a:fillRect/>
          </a:stretch>
        </p:blipFill>
        <p:spPr bwMode="auto">
          <a:xfrm>
            <a:off x="7143768" y="1857364"/>
            <a:ext cx="838200" cy="69342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natomické znázornenie štítnej žľazy"/>
          <p:cNvPicPr>
            <a:picLocks noChangeAspect="1" noChangeArrowheads="1"/>
          </p:cNvPicPr>
          <p:nvPr/>
        </p:nvPicPr>
        <p:blipFill>
          <a:blip r:embed="rId2" cstate="print">
            <a:lum bright="-20000" contrast="40000"/>
          </a:blip>
          <a:srcRect/>
          <a:stretch>
            <a:fillRect/>
          </a:stretch>
        </p:blipFill>
        <p:spPr bwMode="auto">
          <a:xfrm>
            <a:off x="214308" y="1428736"/>
            <a:ext cx="2786056" cy="3714776"/>
          </a:xfrm>
          <a:prstGeom prst="rect">
            <a:avLst/>
          </a:prstGeom>
        </p:spPr>
        <p:style>
          <a:lnRef idx="0">
            <a:schemeClr val="accent2"/>
          </a:lnRef>
          <a:fillRef idx="3">
            <a:schemeClr val="accent2"/>
          </a:fillRef>
          <a:effectRef idx="3">
            <a:schemeClr val="accent2"/>
          </a:effectRef>
          <a:fontRef idx="minor">
            <a:schemeClr val="lt1"/>
          </a:fontRef>
        </p:style>
      </p:pic>
      <p:sp>
        <p:nvSpPr>
          <p:cNvPr id="45059" name="Rectangle 3"/>
          <p:cNvSpPr>
            <a:spLocks noChangeArrowheads="1"/>
          </p:cNvSpPr>
          <p:nvPr/>
        </p:nvSpPr>
        <p:spPr bwMode="auto">
          <a:xfrm>
            <a:off x="3071802" y="2214554"/>
            <a:ext cx="3071834" cy="299306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126960" rIns="91440" bIns="6348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k-SK" sz="1400" b="1" i="0" u="none" strike="noStrike" cap="none" normalizeH="0" baseline="0" dirty="0" smtClean="0">
                <a:ln>
                  <a:noFill/>
                </a:ln>
                <a:solidFill>
                  <a:srgbClr val="3E423F"/>
                </a:solidFill>
                <a:effectLst/>
                <a:latin typeface="Roboto Condensed"/>
                <a:cs typeface="Arial" pitchFamily="34" charset="0"/>
              </a:rPr>
              <a:t>Čo je to štítna žľaza a jej hormóny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k-SK" sz="1400" b="0" i="0" u="none" strike="noStrike" cap="none" normalizeH="0" baseline="0" dirty="0" smtClean="0">
              <a:ln>
                <a:noFill/>
              </a:ln>
              <a:solidFill>
                <a:srgbClr val="3E423F"/>
              </a:solidFill>
              <a:effectLst/>
              <a:latin typeface="Roboto Condensed"/>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sk-SK" sz="1400" dirty="0" smtClean="0">
              <a:solidFill>
                <a:srgbClr val="3E423F"/>
              </a:solidFill>
              <a:latin typeface="Roboto Condensed"/>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k-SK" sz="1400" b="0" i="0" u="none" strike="noStrike" cap="none" normalizeH="0" baseline="0" dirty="0" smtClean="0">
                <a:ln>
                  <a:noFill/>
                </a:ln>
                <a:solidFill>
                  <a:srgbClr val="3E423F"/>
                </a:solidFill>
                <a:effectLst/>
                <a:latin typeface="Roboto Condensed"/>
                <a:cs typeface="Arial" pitchFamily="34" charset="0"/>
              </a:rPr>
              <a:t>Štítna</a:t>
            </a:r>
            <a:r>
              <a:rPr kumimoji="0" lang="sk-SK" sz="1400" b="0" i="0" u="none" strike="noStrike" cap="none" normalizeH="0" dirty="0" smtClean="0">
                <a:ln>
                  <a:noFill/>
                </a:ln>
                <a:solidFill>
                  <a:srgbClr val="3E423F"/>
                </a:solidFill>
                <a:effectLst/>
                <a:latin typeface="Roboto Condensed"/>
                <a:cs typeface="Arial" pitchFamily="34" charset="0"/>
              </a:rPr>
              <a:t> ž</a:t>
            </a:r>
            <a:r>
              <a:rPr kumimoji="0" lang="sk-SK" sz="1400" b="0" i="0" u="none" strike="noStrike" cap="none" normalizeH="0" baseline="0" dirty="0" smtClean="0">
                <a:ln>
                  <a:noFill/>
                </a:ln>
                <a:solidFill>
                  <a:srgbClr val="3E423F"/>
                </a:solidFill>
                <a:effectLst/>
                <a:latin typeface="Roboto Condensed"/>
                <a:cs typeface="Arial" pitchFamily="34" charset="0"/>
              </a:rPr>
              <a:t>ľaza</a:t>
            </a:r>
            <a:r>
              <a:rPr kumimoji="0" lang="sk-SK" sz="1400" b="1" i="0" u="none" strike="noStrike" cap="none" normalizeH="0" baseline="0" dirty="0" smtClean="0">
                <a:ln>
                  <a:noFill/>
                </a:ln>
                <a:solidFill>
                  <a:srgbClr val="3E423F"/>
                </a:solidFill>
                <a:effectLst/>
                <a:latin typeface="Roboto Condensed"/>
                <a:cs typeface="Arial" pitchFamily="34" charset="0"/>
              </a:rPr>
              <a:t> </a:t>
            </a:r>
            <a:r>
              <a:rPr kumimoji="0" lang="sk-SK" sz="1400" b="0" i="0" u="none" strike="noStrike" cap="none" normalizeH="0" baseline="0" dirty="0" smtClean="0">
                <a:ln>
                  <a:noFill/>
                </a:ln>
                <a:solidFill>
                  <a:srgbClr val="3E423F"/>
                </a:solidFill>
                <a:effectLst/>
                <a:latin typeface="Roboto Condensed"/>
                <a:cs typeface="Arial" pitchFamily="34" charset="0"/>
              </a:rPr>
              <a:t>významne </a:t>
            </a:r>
            <a:r>
              <a:rPr kumimoji="0" lang="sk-SK" sz="1400" b="1" i="0" u="none" strike="noStrike" cap="none" normalizeH="0" baseline="0" dirty="0" smtClean="0">
                <a:ln>
                  <a:noFill/>
                </a:ln>
                <a:solidFill>
                  <a:srgbClr val="3E423F"/>
                </a:solidFill>
                <a:effectLst/>
                <a:latin typeface="Roboto Condensed"/>
                <a:cs typeface="Arial" pitchFamily="34" charset="0"/>
              </a:rPr>
              <a:t>ovplyvňuje metabolické pochody</a:t>
            </a:r>
            <a:r>
              <a:rPr kumimoji="0" lang="sk-SK" sz="1400" b="0" i="0" u="none" strike="noStrike" cap="none" normalizeH="0" baseline="0" dirty="0" smtClean="0">
                <a:ln>
                  <a:noFill/>
                </a:ln>
                <a:solidFill>
                  <a:srgbClr val="3E423F"/>
                </a:solidFill>
                <a:effectLst/>
                <a:latin typeface="Roboto Condensed"/>
                <a:cs typeface="Arial" pitchFamily="34" charset="0"/>
              </a:rPr>
              <a:t> v organizme. Porucha jej funkcie negatívne </a:t>
            </a:r>
            <a:r>
              <a:rPr kumimoji="0" lang="sk-SK" sz="1400" b="1" i="0" u="none" strike="noStrike" cap="none" normalizeH="0" baseline="0" dirty="0" smtClean="0">
                <a:ln>
                  <a:noFill/>
                </a:ln>
                <a:solidFill>
                  <a:srgbClr val="3E423F"/>
                </a:solidFill>
                <a:effectLst/>
                <a:latin typeface="Roboto Condensed"/>
                <a:cs typeface="Arial" pitchFamily="34" charset="0"/>
              </a:rPr>
              <a:t>ovplyvní</a:t>
            </a:r>
            <a:r>
              <a:rPr kumimoji="0" lang="sk-SK" sz="1400" b="0" i="0" u="none" strike="noStrike" cap="none" normalizeH="0" baseline="0" dirty="0" smtClean="0">
                <a:ln>
                  <a:noFill/>
                </a:ln>
                <a:solidFill>
                  <a:srgbClr val="3E423F"/>
                </a:solidFill>
                <a:effectLst/>
                <a:latin typeface="Roboto Condensed"/>
                <a:cs typeface="Arial" pitchFamily="34" charset="0"/>
              </a:rPr>
              <a:t> nielen </a:t>
            </a:r>
          </a:p>
          <a:p>
            <a:pPr marL="0" marR="0" lvl="0" indent="0" algn="l" defTabSz="914400" rtl="0" eaLnBrk="0" fontAlgn="base" latinLnBrk="0" hangingPunct="0">
              <a:lnSpc>
                <a:spcPct val="100000"/>
              </a:lnSpc>
              <a:spcBef>
                <a:spcPct val="0"/>
              </a:spcBef>
              <a:spcAft>
                <a:spcPct val="0"/>
              </a:spcAft>
              <a:buClrTx/>
              <a:buSzTx/>
              <a:buFontTx/>
              <a:buNone/>
              <a:tabLst/>
            </a:pPr>
            <a:r>
              <a:rPr kumimoji="0" lang="sk-SK" sz="1400" b="1" i="0" u="none" strike="noStrike" cap="none" normalizeH="0" baseline="0" dirty="0" smtClean="0">
                <a:ln>
                  <a:noFill/>
                </a:ln>
                <a:solidFill>
                  <a:srgbClr val="3E423F"/>
                </a:solidFill>
                <a:effectLst/>
                <a:latin typeface="Roboto Condensed"/>
                <a:cs typeface="Arial" pitchFamily="34" charset="0"/>
              </a:rPr>
              <a:t>metabolizmus</a:t>
            </a:r>
            <a:r>
              <a:rPr kumimoji="0" lang="sk-SK" sz="1400" b="0" i="0" u="none" strike="noStrike" cap="none" normalizeH="0" baseline="0" dirty="0" smtClean="0">
                <a:ln>
                  <a:noFill/>
                </a:ln>
                <a:solidFill>
                  <a:srgbClr val="3E423F"/>
                </a:solidFill>
                <a:effectLst/>
                <a:latin typeface="Roboto Condensed"/>
                <a:cs typeface="Arial" pitchFamily="34" charset="0"/>
              </a:rPr>
              <a:t>, ale aj </a:t>
            </a:r>
            <a:r>
              <a:rPr kumimoji="0" lang="sk-SK" sz="1400" b="1" i="0" u="none" strike="noStrike" cap="none" normalizeH="0" baseline="0" dirty="0" smtClean="0">
                <a:ln>
                  <a:noFill/>
                </a:ln>
                <a:solidFill>
                  <a:srgbClr val="3E423F"/>
                </a:solidFill>
                <a:effectLst/>
                <a:latin typeface="Roboto Condensed"/>
                <a:cs typeface="Arial" pitchFamily="34" charset="0"/>
              </a:rPr>
              <a:t>ostatné orgány</a:t>
            </a:r>
            <a:r>
              <a:rPr kumimoji="0" lang="sk-SK" sz="1400" b="0" i="0" u="none" strike="noStrike" cap="none" normalizeH="0" baseline="0" dirty="0" smtClean="0">
                <a:ln>
                  <a:noFill/>
                </a:ln>
                <a:solidFill>
                  <a:srgbClr val="3E423F"/>
                </a:solidFill>
                <a:effectLst/>
                <a:latin typeface="Roboto Condensed"/>
                <a:cs typeface="Arial" pitchFamily="34" charset="0"/>
              </a:rPr>
              <a:t>, čiže celé ľudské telo. </a:t>
            </a:r>
          </a:p>
          <a:p>
            <a:pPr marL="0" marR="0" lvl="0" indent="0" algn="l" defTabSz="914400" rtl="0" eaLnBrk="0" fontAlgn="base" latinLnBrk="0" hangingPunct="0">
              <a:lnSpc>
                <a:spcPct val="100000"/>
              </a:lnSpc>
              <a:spcBef>
                <a:spcPct val="0"/>
              </a:spcBef>
              <a:spcAft>
                <a:spcPct val="0"/>
              </a:spcAft>
              <a:buClrTx/>
              <a:buSzTx/>
              <a:buFontTx/>
              <a:buNone/>
              <a:tabLst/>
            </a:pPr>
            <a:r>
              <a:rPr kumimoji="0" lang="sk-SK" sz="1400" b="0" i="0" u="none" strike="noStrike" cap="none" normalizeH="0" baseline="0" dirty="0" smtClean="0">
                <a:ln>
                  <a:noFill/>
                </a:ln>
                <a:solidFill>
                  <a:srgbClr val="3E423F"/>
                </a:solidFill>
                <a:effectLst/>
                <a:latin typeface="Roboto Condensed"/>
                <a:cs typeface="Arial" pitchFamily="34" charset="0"/>
              </a:rPr>
              <a:t>Štítna žľaza je uložená pod kožou na prednej strane krku. </a:t>
            </a:r>
          </a:p>
          <a:p>
            <a:pPr marL="0" marR="0" lvl="0" indent="0" algn="l" defTabSz="914400" rtl="0" eaLnBrk="0" fontAlgn="base" latinLnBrk="0" hangingPunct="0">
              <a:lnSpc>
                <a:spcPct val="100000"/>
              </a:lnSpc>
              <a:spcBef>
                <a:spcPct val="0"/>
              </a:spcBef>
              <a:spcAft>
                <a:spcPct val="0"/>
              </a:spcAft>
              <a:buClrTx/>
              <a:buSzTx/>
              <a:buFontTx/>
              <a:buNone/>
              <a:tabLst/>
            </a:pPr>
            <a:r>
              <a:rPr kumimoji="0" lang="sk-SK" sz="1400" b="0" i="0" u="none" strike="noStrike" cap="none" normalizeH="0" baseline="0" dirty="0" smtClean="0">
                <a:ln>
                  <a:noFill/>
                </a:ln>
                <a:solidFill>
                  <a:srgbClr val="3E423F"/>
                </a:solidFill>
                <a:effectLst/>
                <a:latin typeface="Roboto Condensed"/>
                <a:cs typeface="Arial" pitchFamily="34" charset="0"/>
              </a:rPr>
              <a:t>Z vrchnej strany nalieha štítna chrupka. </a:t>
            </a:r>
            <a:endParaRPr kumimoji="0" lang="sk-SK"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Obrázek 3" descr="1200px-Thyroid_system.svg.png"/>
          <p:cNvPicPr>
            <a:picLocks noChangeAspect="1"/>
          </p:cNvPicPr>
          <p:nvPr/>
        </p:nvPicPr>
        <p:blipFill>
          <a:blip r:embed="rId3" cstate="print"/>
          <a:stretch>
            <a:fillRect/>
          </a:stretch>
        </p:blipFill>
        <p:spPr>
          <a:xfrm>
            <a:off x="6215074" y="1365564"/>
            <a:ext cx="2857520" cy="3806615"/>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pic>
      <p:sp>
        <p:nvSpPr>
          <p:cNvPr id="7" name="Obdélník 6"/>
          <p:cNvSpPr/>
          <p:nvPr/>
        </p:nvSpPr>
        <p:spPr>
          <a:xfrm>
            <a:off x="142844" y="5286388"/>
            <a:ext cx="2786082" cy="928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sk-SK" sz="1400" b="1" dirty="0" smtClean="0">
              <a:solidFill>
                <a:schemeClr val="accent6">
                  <a:lumMod val="60000"/>
                  <a:lumOff val="40000"/>
                </a:schemeClr>
              </a:solidFill>
              <a:latin typeface="Roboto Condensed"/>
              <a:cs typeface="Arial" pitchFamily="34" charset="0"/>
            </a:endParaRPr>
          </a:p>
          <a:p>
            <a:pPr eaLnBrk="0" fontAlgn="base" hangingPunct="0">
              <a:spcBef>
                <a:spcPct val="0"/>
              </a:spcBef>
              <a:spcAft>
                <a:spcPct val="0"/>
              </a:spcAft>
              <a:buFont typeface="Arial" pitchFamily="34" charset="0"/>
              <a:buChar char="•"/>
            </a:pPr>
            <a:r>
              <a:rPr lang="sk-SK" sz="1400" b="1" dirty="0" smtClean="0">
                <a:solidFill>
                  <a:schemeClr val="accent6">
                    <a:lumMod val="60000"/>
                    <a:lumOff val="40000"/>
                  </a:schemeClr>
                </a:solidFill>
                <a:latin typeface="Roboto Condensed"/>
                <a:cs typeface="Arial" pitchFamily="34" charset="0"/>
              </a:rPr>
              <a:t>Trijódtyronín  </a:t>
            </a:r>
            <a:r>
              <a:rPr lang="sk-SK" sz="1400" dirty="0" smtClean="0">
                <a:solidFill>
                  <a:schemeClr val="accent6">
                    <a:lumMod val="60000"/>
                    <a:lumOff val="40000"/>
                  </a:schemeClr>
                </a:solidFill>
                <a:latin typeface="Roboto Condensed"/>
                <a:cs typeface="Arial" pitchFamily="34" charset="0"/>
              </a:rPr>
              <a:t>T</a:t>
            </a:r>
            <a:r>
              <a:rPr lang="sk-SK" sz="1400" b="1" dirty="0" smtClean="0">
                <a:solidFill>
                  <a:schemeClr val="accent6">
                    <a:lumMod val="60000"/>
                    <a:lumOff val="40000"/>
                  </a:schemeClr>
                </a:solidFill>
                <a:latin typeface="Roboto Condensed"/>
                <a:cs typeface="Arial" pitchFamily="34" charset="0"/>
              </a:rPr>
              <a:t>3</a:t>
            </a:r>
            <a:r>
              <a:rPr lang="sk-SK" sz="1400" dirty="0" smtClean="0">
                <a:solidFill>
                  <a:schemeClr val="accent6">
                    <a:lumMod val="60000"/>
                    <a:lumOff val="40000"/>
                  </a:schemeClr>
                </a:solidFill>
                <a:latin typeface="Roboto Condensed"/>
                <a:cs typeface="Arial" pitchFamily="34" charset="0"/>
              </a:rPr>
              <a:t>. </a:t>
            </a:r>
          </a:p>
          <a:p>
            <a:pPr lvl="0" eaLnBrk="0" fontAlgn="base" hangingPunct="0">
              <a:spcBef>
                <a:spcPct val="0"/>
              </a:spcBef>
              <a:spcAft>
                <a:spcPct val="0"/>
              </a:spcAft>
              <a:buFont typeface="Arial" pitchFamily="34" charset="0"/>
              <a:buChar char="•"/>
            </a:pPr>
            <a:r>
              <a:rPr lang="sk-SK" sz="1400" b="1" dirty="0" smtClean="0">
                <a:solidFill>
                  <a:schemeClr val="accent6">
                    <a:lumMod val="60000"/>
                    <a:lumOff val="40000"/>
                  </a:schemeClr>
                </a:solidFill>
                <a:latin typeface="Roboto Condensed"/>
                <a:cs typeface="Arial" pitchFamily="34" charset="0"/>
              </a:rPr>
              <a:t>Tyroxín </a:t>
            </a:r>
            <a:r>
              <a:rPr lang="sk-SK" sz="1400" dirty="0" smtClean="0">
                <a:solidFill>
                  <a:schemeClr val="accent6">
                    <a:lumMod val="60000"/>
                    <a:lumOff val="40000"/>
                  </a:schemeClr>
                </a:solidFill>
                <a:latin typeface="Roboto Condensed"/>
                <a:cs typeface="Arial" pitchFamily="34" charset="0"/>
              </a:rPr>
              <a:t> </a:t>
            </a:r>
            <a:r>
              <a:rPr lang="sk-SK" sz="1400" b="1" dirty="0" smtClean="0">
                <a:solidFill>
                  <a:schemeClr val="accent6">
                    <a:lumMod val="60000"/>
                    <a:lumOff val="40000"/>
                  </a:schemeClr>
                </a:solidFill>
                <a:latin typeface="Roboto Condensed"/>
                <a:cs typeface="Arial" pitchFamily="34" charset="0"/>
              </a:rPr>
              <a:t>T4</a:t>
            </a:r>
          </a:p>
          <a:p>
            <a:pPr lvl="0" eaLnBrk="0" fontAlgn="base" hangingPunct="0">
              <a:spcBef>
                <a:spcPct val="0"/>
              </a:spcBef>
              <a:spcAft>
                <a:spcPct val="0"/>
              </a:spcAft>
              <a:buFont typeface="Arial" pitchFamily="34" charset="0"/>
              <a:buChar char="•"/>
            </a:pPr>
            <a:r>
              <a:rPr lang="sk-SK" sz="1400" b="1" dirty="0" smtClean="0">
                <a:solidFill>
                  <a:schemeClr val="accent6">
                    <a:lumMod val="60000"/>
                    <a:lumOff val="40000"/>
                  </a:schemeClr>
                </a:solidFill>
                <a:latin typeface="Roboto Condensed"/>
                <a:cs typeface="Arial" pitchFamily="34" charset="0"/>
              </a:rPr>
              <a:t>TSH tyreotropný hormón</a:t>
            </a:r>
          </a:p>
          <a:p>
            <a:pPr lvl="0" eaLnBrk="0" fontAlgn="base" hangingPunct="0">
              <a:spcBef>
                <a:spcPct val="0"/>
              </a:spcBef>
              <a:spcAft>
                <a:spcPct val="0"/>
              </a:spcAft>
              <a:buFont typeface="Arial" pitchFamily="34" charset="0"/>
              <a:buChar char="•"/>
            </a:pPr>
            <a:endParaRPr lang="sk-SK" sz="1400" b="1" dirty="0" smtClean="0">
              <a:solidFill>
                <a:schemeClr val="accent6">
                  <a:lumMod val="60000"/>
                  <a:lumOff val="40000"/>
                </a:schemeClr>
              </a:solidFill>
              <a:latin typeface="Roboto Condensed"/>
              <a:cs typeface="Arial" pitchFamily="34" charset="0"/>
            </a:endParaRPr>
          </a:p>
          <a:p>
            <a:pPr lvl="0" eaLnBrk="0" fontAlgn="base" hangingPunct="0">
              <a:spcBef>
                <a:spcPct val="0"/>
              </a:spcBef>
              <a:spcAft>
                <a:spcPct val="0"/>
              </a:spcAft>
            </a:pPr>
            <a:r>
              <a:rPr lang="sk-SK" sz="1400" dirty="0" smtClean="0">
                <a:solidFill>
                  <a:schemeClr val="accent6">
                    <a:lumMod val="60000"/>
                    <a:lumOff val="40000"/>
                  </a:schemeClr>
                </a:solidFill>
                <a:latin typeface="Roboto Condensed"/>
                <a:cs typeface="Arial" pitchFamily="34" charset="0"/>
              </a:rPr>
              <a:t> </a:t>
            </a:r>
            <a:endParaRPr lang="sk-SK" sz="1400" dirty="0" smtClean="0">
              <a:solidFill>
                <a:schemeClr val="accent6">
                  <a:lumMod val="60000"/>
                  <a:lumOff val="40000"/>
                </a:schemeClr>
              </a:solidFill>
              <a:latin typeface="Roboto Condensed"/>
              <a:cs typeface="Arial" pitchFamily="34" charset="0"/>
            </a:endParaRPr>
          </a:p>
        </p:txBody>
      </p:sp>
      <p:sp>
        <p:nvSpPr>
          <p:cNvPr id="8" name="Obdélník 7"/>
          <p:cNvSpPr/>
          <p:nvPr/>
        </p:nvSpPr>
        <p:spPr>
          <a:xfrm>
            <a:off x="3000364" y="5286388"/>
            <a:ext cx="3071834" cy="928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sk-SK" sz="1400" b="1" dirty="0" smtClean="0">
                <a:solidFill>
                  <a:schemeClr val="accent6">
                    <a:lumMod val="60000"/>
                    <a:lumOff val="40000"/>
                  </a:schemeClr>
                </a:solidFill>
                <a:latin typeface="Roboto Condensed"/>
                <a:cs typeface="Arial" pitchFamily="34" charset="0"/>
              </a:rPr>
              <a:t>Hodnoty hormónov ŠŽ</a:t>
            </a:r>
          </a:p>
          <a:p>
            <a:pPr eaLnBrk="0" fontAlgn="base" hangingPunct="0">
              <a:spcBef>
                <a:spcPct val="0"/>
              </a:spcBef>
              <a:spcAft>
                <a:spcPct val="0"/>
              </a:spcAft>
              <a:buFont typeface="Arial" pitchFamily="34" charset="0"/>
              <a:buChar char="•"/>
            </a:pPr>
            <a:r>
              <a:rPr lang="sk-SK" sz="1400" dirty="0" smtClean="0">
                <a:solidFill>
                  <a:schemeClr val="accent6">
                    <a:lumMod val="60000"/>
                    <a:lumOff val="40000"/>
                  </a:schemeClr>
                </a:solidFill>
                <a:latin typeface="Arial" pitchFamily="34" charset="0"/>
                <a:cs typeface="Arial" pitchFamily="34" charset="0"/>
              </a:rPr>
              <a:t>T3 = 3,5 - 6,5 </a:t>
            </a:r>
            <a:r>
              <a:rPr lang="sk-SK" sz="1400" dirty="0" err="1" smtClean="0">
                <a:solidFill>
                  <a:schemeClr val="accent6">
                    <a:lumMod val="60000"/>
                    <a:lumOff val="40000"/>
                  </a:schemeClr>
                </a:solidFill>
                <a:latin typeface="Arial" pitchFamily="34" charset="0"/>
                <a:cs typeface="Arial" pitchFamily="34" charset="0"/>
              </a:rPr>
              <a:t>pmol</a:t>
            </a:r>
            <a:r>
              <a:rPr lang="sk-SK" sz="1400" dirty="0" smtClean="0">
                <a:solidFill>
                  <a:schemeClr val="accent6">
                    <a:lumMod val="60000"/>
                    <a:lumOff val="40000"/>
                  </a:schemeClr>
                </a:solidFill>
                <a:latin typeface="Arial" pitchFamily="34" charset="0"/>
                <a:cs typeface="Arial" pitchFamily="34" charset="0"/>
              </a:rPr>
              <a:t>/ liter</a:t>
            </a:r>
          </a:p>
          <a:p>
            <a:pPr eaLnBrk="0" fontAlgn="base" hangingPunct="0">
              <a:spcBef>
                <a:spcPct val="0"/>
              </a:spcBef>
              <a:spcAft>
                <a:spcPct val="0"/>
              </a:spcAft>
              <a:buFont typeface="Arial" pitchFamily="34" charset="0"/>
              <a:buChar char="•"/>
            </a:pPr>
            <a:r>
              <a:rPr lang="sk-SK" sz="1400" dirty="0" smtClean="0">
                <a:solidFill>
                  <a:schemeClr val="accent6">
                    <a:lumMod val="60000"/>
                    <a:lumOff val="40000"/>
                  </a:schemeClr>
                </a:solidFill>
                <a:latin typeface="Arial" pitchFamily="34" charset="0"/>
                <a:cs typeface="Arial" pitchFamily="34" charset="0"/>
              </a:rPr>
              <a:t>T4 = 12,0 - 22 </a:t>
            </a:r>
            <a:r>
              <a:rPr lang="sk-SK" sz="1400" dirty="0" err="1" smtClean="0">
                <a:solidFill>
                  <a:schemeClr val="accent6">
                    <a:lumMod val="60000"/>
                    <a:lumOff val="40000"/>
                  </a:schemeClr>
                </a:solidFill>
                <a:latin typeface="Arial" pitchFamily="34" charset="0"/>
                <a:cs typeface="Arial" pitchFamily="34" charset="0"/>
              </a:rPr>
              <a:t>pmol</a:t>
            </a:r>
            <a:r>
              <a:rPr lang="sk-SK" sz="1400" dirty="0" smtClean="0">
                <a:solidFill>
                  <a:schemeClr val="accent6">
                    <a:lumMod val="60000"/>
                    <a:lumOff val="40000"/>
                  </a:schemeClr>
                </a:solidFill>
                <a:latin typeface="Arial" pitchFamily="34" charset="0"/>
                <a:cs typeface="Arial" pitchFamily="34" charset="0"/>
              </a:rPr>
              <a:t>/ liter</a:t>
            </a:r>
            <a:endParaRPr lang="sk-SK" sz="1400" dirty="0" smtClean="0">
              <a:solidFill>
                <a:schemeClr val="accent6">
                  <a:lumMod val="60000"/>
                  <a:lumOff val="40000"/>
                </a:schemeClr>
              </a:solidFill>
              <a:latin typeface="Arial" pitchFamily="34" charset="0"/>
              <a:cs typeface="Arial" pitchFamily="34" charset="0"/>
            </a:endParaRPr>
          </a:p>
          <a:p>
            <a:pPr eaLnBrk="0" fontAlgn="base" hangingPunct="0">
              <a:spcBef>
                <a:spcPct val="0"/>
              </a:spcBef>
              <a:spcAft>
                <a:spcPct val="0"/>
              </a:spcAft>
              <a:buFont typeface="Arial" pitchFamily="34" charset="0"/>
              <a:buChar char="•"/>
            </a:pPr>
            <a:r>
              <a:rPr lang="sk-SK" sz="1400" dirty="0" smtClean="0">
                <a:solidFill>
                  <a:schemeClr val="accent6">
                    <a:lumMod val="60000"/>
                    <a:lumOff val="40000"/>
                  </a:schemeClr>
                </a:solidFill>
                <a:latin typeface="Arial" pitchFamily="34" charset="0"/>
                <a:cs typeface="Arial" pitchFamily="34" charset="0"/>
              </a:rPr>
              <a:t> TSH = 0,5 - 5,0 </a:t>
            </a:r>
            <a:r>
              <a:rPr lang="sk-SK" sz="1400" dirty="0" err="1" smtClean="0">
                <a:solidFill>
                  <a:schemeClr val="accent6">
                    <a:lumMod val="60000"/>
                    <a:lumOff val="40000"/>
                  </a:schemeClr>
                </a:solidFill>
                <a:latin typeface="Arial" pitchFamily="34" charset="0"/>
                <a:cs typeface="Arial" pitchFamily="34" charset="0"/>
              </a:rPr>
              <a:t>mIU</a:t>
            </a:r>
            <a:r>
              <a:rPr lang="sk-SK" sz="1400" dirty="0" smtClean="0">
                <a:solidFill>
                  <a:schemeClr val="accent6">
                    <a:lumMod val="60000"/>
                    <a:lumOff val="40000"/>
                  </a:schemeClr>
                </a:solidFill>
                <a:latin typeface="Arial" pitchFamily="34" charset="0"/>
                <a:cs typeface="Arial" pitchFamily="34" charset="0"/>
              </a:rPr>
              <a:t>/ liter.</a:t>
            </a:r>
            <a:endParaRPr lang="sk-SK" sz="1400" dirty="0" smtClean="0">
              <a:solidFill>
                <a:schemeClr val="accent6">
                  <a:lumMod val="60000"/>
                  <a:lumOff val="40000"/>
                </a:schemeClr>
              </a:solidFill>
              <a:latin typeface="Roboto Condensed"/>
              <a:cs typeface="Arial" pitchFamily="34" charset="0"/>
            </a:endParaRPr>
          </a:p>
        </p:txBody>
      </p:sp>
      <p:sp>
        <p:nvSpPr>
          <p:cNvPr id="10" name="Obdélník 9"/>
          <p:cNvSpPr/>
          <p:nvPr/>
        </p:nvSpPr>
        <p:spPr>
          <a:xfrm>
            <a:off x="6143636" y="5286388"/>
            <a:ext cx="2786082" cy="928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buFont typeface="Arial" pitchFamily="34" charset="0"/>
              <a:buChar char="•"/>
            </a:pPr>
            <a:r>
              <a:rPr lang="sk-SK" sz="1400" dirty="0" smtClean="0">
                <a:solidFill>
                  <a:schemeClr val="accent6">
                    <a:lumMod val="60000"/>
                    <a:lumOff val="40000"/>
                  </a:schemeClr>
                </a:solidFill>
                <a:latin typeface="Arial" pitchFamily="34" charset="0"/>
                <a:cs typeface="Arial" pitchFamily="34" charset="0"/>
              </a:rPr>
              <a:t>T3 = 3 atómy jódu</a:t>
            </a:r>
          </a:p>
          <a:p>
            <a:pPr eaLnBrk="0" fontAlgn="base" hangingPunct="0">
              <a:spcBef>
                <a:spcPct val="0"/>
              </a:spcBef>
              <a:spcAft>
                <a:spcPct val="0"/>
              </a:spcAft>
              <a:buFont typeface="Arial" pitchFamily="34" charset="0"/>
              <a:buChar char="•"/>
            </a:pPr>
            <a:r>
              <a:rPr lang="sk-SK" sz="1400" dirty="0" smtClean="0">
                <a:solidFill>
                  <a:schemeClr val="accent6">
                    <a:lumMod val="60000"/>
                    <a:lumOff val="40000"/>
                  </a:schemeClr>
                </a:solidFill>
                <a:latin typeface="Arial" pitchFamily="34" charset="0"/>
                <a:cs typeface="Arial" pitchFamily="34" charset="0"/>
              </a:rPr>
              <a:t>T4 = 4 atómy jódu</a:t>
            </a:r>
          </a:p>
          <a:p>
            <a:pPr eaLnBrk="0" fontAlgn="base" hangingPunct="0">
              <a:spcBef>
                <a:spcPct val="0"/>
              </a:spcBef>
              <a:spcAft>
                <a:spcPct val="0"/>
              </a:spcAft>
              <a:buFont typeface="Arial" pitchFamily="34" charset="0"/>
              <a:buChar char="•"/>
            </a:pPr>
            <a:r>
              <a:rPr lang="sk-SK" sz="1400" dirty="0" smtClean="0">
                <a:solidFill>
                  <a:schemeClr val="accent6">
                    <a:lumMod val="60000"/>
                    <a:lumOff val="40000"/>
                  </a:schemeClr>
                </a:solidFill>
                <a:latin typeface="Arial" pitchFamily="34" charset="0"/>
                <a:cs typeface="Arial" pitchFamily="34" charset="0"/>
              </a:rPr>
              <a:t>Selén</a:t>
            </a:r>
          </a:p>
          <a:p>
            <a:pPr eaLnBrk="0" fontAlgn="base" hangingPunct="0">
              <a:spcBef>
                <a:spcPct val="0"/>
              </a:spcBef>
              <a:spcAft>
                <a:spcPct val="0"/>
              </a:spcAft>
              <a:buFont typeface="Arial" pitchFamily="34" charset="0"/>
              <a:buChar char="•"/>
            </a:pPr>
            <a:endParaRPr lang="sk-SK" sz="1400" dirty="0" smtClean="0">
              <a:solidFill>
                <a:schemeClr val="accent6">
                  <a:lumMod val="60000"/>
                  <a:lumOff val="40000"/>
                </a:schemeClr>
              </a:solidFill>
              <a:latin typeface="Roboto Condensed"/>
              <a:cs typeface="Arial" pitchFamily="34" charset="0"/>
            </a:endParaRPr>
          </a:p>
        </p:txBody>
      </p:sp>
      <p:sp>
        <p:nvSpPr>
          <p:cNvPr id="11" name="Obdélník 10"/>
          <p:cNvSpPr/>
          <p:nvPr/>
        </p:nvSpPr>
        <p:spPr>
          <a:xfrm>
            <a:off x="214282" y="71414"/>
            <a:ext cx="8572560" cy="1071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800" b="1" dirty="0" smtClean="0"/>
              <a:t>JÓD </a:t>
            </a:r>
            <a:r>
              <a:rPr lang="en-GB" sz="2800" b="1" dirty="0" smtClean="0"/>
              <a:t>+ SEL</a:t>
            </a:r>
            <a:r>
              <a:rPr lang="sk-SK" sz="2800" b="1" dirty="0" smtClean="0"/>
              <a:t>ÉN </a:t>
            </a:r>
            <a:r>
              <a:rPr lang="en-GB" sz="2800" b="1" dirty="0" smtClean="0"/>
              <a:t>+ TSH</a:t>
            </a:r>
            <a:r>
              <a:rPr lang="sk-SK" sz="2800" b="1" dirty="0" smtClean="0"/>
              <a:t> (TRH– hypotalamový) </a:t>
            </a:r>
            <a:r>
              <a:rPr lang="en-GB" sz="2800" b="1" dirty="0" smtClean="0"/>
              <a:t> = T3</a:t>
            </a:r>
            <a:r>
              <a:rPr lang="sk-SK" sz="2800" b="1" dirty="0" smtClean="0"/>
              <a:t> a</a:t>
            </a:r>
            <a:r>
              <a:rPr lang="en-GB" sz="2800" b="1" dirty="0" smtClean="0"/>
              <a:t> T4</a:t>
            </a:r>
            <a:endParaRPr lang="sk-SK" sz="2800" b="1" dirty="0"/>
          </a:p>
        </p:txBody>
      </p:sp>
      <p:sp>
        <p:nvSpPr>
          <p:cNvPr id="14" name="Obdélník 13"/>
          <p:cNvSpPr/>
          <p:nvPr/>
        </p:nvSpPr>
        <p:spPr>
          <a:xfrm>
            <a:off x="142844" y="6211669"/>
            <a:ext cx="8858312" cy="64633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sk-SK" dirty="0" smtClean="0"/>
              <a:t>Ak sú hladiny hormónov štítnej žľazy v krvi nízke, hypofýza uvoľní viac TSH. Keď sú hladiny hormónov štítnej žľazy privysoké, hypofýza znižuje produkciu TSH.</a:t>
            </a:r>
            <a:endParaRPr lang="sk-SK" dirty="0"/>
          </a:p>
        </p:txBody>
      </p:sp>
      <p:pic>
        <p:nvPicPr>
          <p:cNvPr id="45062" name="Picture 6" descr="The JOD Page – Analyze the Data not the Drivel."/>
          <p:cNvPicPr>
            <a:picLocks noChangeAspect="1" noChangeArrowheads="1"/>
          </p:cNvPicPr>
          <p:nvPr/>
        </p:nvPicPr>
        <p:blipFill>
          <a:blip r:embed="rId4" cstate="print"/>
          <a:srcRect/>
          <a:stretch>
            <a:fillRect/>
          </a:stretch>
        </p:blipFill>
        <p:spPr bwMode="auto">
          <a:xfrm>
            <a:off x="1643042" y="1142984"/>
            <a:ext cx="1000132" cy="997740"/>
          </a:xfrm>
          <a:prstGeom prst="rect">
            <a:avLst/>
          </a:prstGeom>
          <a:noFill/>
        </p:spPr>
      </p:pic>
      <p:pic>
        <p:nvPicPr>
          <p:cNvPr id="45064" name="Picture 8" descr="FOLANDROL prášok vo vrecúškach 30ks | Pilulka24.sk online lekáreň"/>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143240" y="1214422"/>
            <a:ext cx="1270644" cy="878325"/>
          </a:xfrm>
          <a:prstGeom prst="rect">
            <a:avLst/>
          </a:prstGeom>
          <a:noFill/>
        </p:spPr>
      </p:pic>
      <p:pic>
        <p:nvPicPr>
          <p:cNvPr id="45065" name="Picture 9"/>
          <p:cNvPicPr>
            <a:picLocks noChangeAspect="1" noChangeArrowheads="1"/>
          </p:cNvPicPr>
          <p:nvPr/>
        </p:nvPicPr>
        <p:blipFill>
          <a:blip r:embed="rId6" cstate="print">
            <a:clrChange>
              <a:clrFrom>
                <a:srgbClr val="282828"/>
              </a:clrFrom>
              <a:clrTo>
                <a:srgbClr val="282828">
                  <a:alpha val="0"/>
                </a:srgbClr>
              </a:clrTo>
            </a:clrChange>
            <a:duotone>
              <a:schemeClr val="accent2">
                <a:shade val="45000"/>
                <a:satMod val="135000"/>
              </a:schemeClr>
              <a:prstClr val="white"/>
            </a:duotone>
          </a:blip>
          <a:srcRect/>
          <a:stretch>
            <a:fillRect/>
          </a:stretch>
        </p:blipFill>
        <p:spPr bwMode="auto">
          <a:xfrm>
            <a:off x="4857752" y="1214422"/>
            <a:ext cx="719135" cy="935512"/>
          </a:xfrm>
          <a:prstGeom prst="rect">
            <a:avLst/>
          </a:prstGeom>
          <a:noFill/>
          <a:ln w="9525">
            <a:noFill/>
            <a:miter lim="800000"/>
            <a:headEnd/>
            <a:tailEnd/>
          </a:ln>
          <a:effectLst/>
        </p:spPr>
      </p:pic>
      <p:pic>
        <p:nvPicPr>
          <p:cNvPr id="19" name="Picture 6" descr="T3 (magazine) - Wikipedia"/>
          <p:cNvPicPr>
            <a:picLocks noChangeAspect="1" noChangeArrowheads="1"/>
          </p:cNvPicPr>
          <p:nvPr/>
        </p:nvPicPr>
        <p:blipFill>
          <a:blip r:embed="rId7" cstate="print"/>
          <a:srcRect/>
          <a:stretch>
            <a:fillRect/>
          </a:stretch>
        </p:blipFill>
        <p:spPr bwMode="auto">
          <a:xfrm>
            <a:off x="142844" y="1285860"/>
            <a:ext cx="857256" cy="857256"/>
          </a:xfrm>
          <a:prstGeom prst="rect">
            <a:avLst/>
          </a:prstGeom>
          <a:noFill/>
        </p:spPr>
      </p:pic>
      <p:pic>
        <p:nvPicPr>
          <p:cNvPr id="20" name="Picture 8"/>
          <p:cNvPicPr>
            <a:picLocks noChangeAspect="1" noChangeArrowheads="1"/>
          </p:cNvPicPr>
          <p:nvPr/>
        </p:nvPicPr>
        <p:blipFill>
          <a:blip r:embed="rId8">
            <a:clrChange>
              <a:clrFrom>
                <a:srgbClr val="FFFFFF"/>
              </a:clrFrom>
              <a:clrTo>
                <a:srgbClr val="FFFFFF">
                  <a:alpha val="0"/>
                </a:srgbClr>
              </a:clrTo>
            </a:clrChange>
            <a:duotone>
              <a:schemeClr val="accent1">
                <a:shade val="45000"/>
                <a:satMod val="135000"/>
              </a:schemeClr>
              <a:prstClr val="white"/>
            </a:duotone>
          </a:blip>
          <a:srcRect/>
          <a:stretch>
            <a:fillRect/>
          </a:stretch>
        </p:blipFill>
        <p:spPr bwMode="auto">
          <a:xfrm>
            <a:off x="6072198" y="1214422"/>
            <a:ext cx="1039652" cy="857256"/>
          </a:xfrm>
          <a:prstGeom prst="rect">
            <a:avLst/>
          </a:prstGeom>
          <a:noFill/>
          <a:ln w="9525">
            <a:noFill/>
            <a:miter lim="800000"/>
            <a:headEnd/>
            <a:tailEnd/>
          </a:ln>
          <a:effectLst/>
        </p:spPr>
      </p:pic>
      <p:pic>
        <p:nvPicPr>
          <p:cNvPr id="23" name="Picture 14"/>
          <p:cNvPicPr>
            <a:picLocks noChangeAspect="1" noChangeArrowheads="1"/>
          </p:cNvPicPr>
          <p:nvPr/>
        </p:nvPicPr>
        <p:blipFill>
          <a:blip r:embed="rId9">
            <a:clrChange>
              <a:clrFrom>
                <a:srgbClr val="F7F7F7"/>
              </a:clrFrom>
              <a:clrTo>
                <a:srgbClr val="F7F7F7">
                  <a:alpha val="0"/>
                </a:srgbClr>
              </a:clrTo>
            </a:clrChange>
            <a:duotone>
              <a:schemeClr val="accent4">
                <a:shade val="45000"/>
                <a:satMod val="135000"/>
              </a:schemeClr>
              <a:prstClr val="white"/>
            </a:duotone>
          </a:blip>
          <a:srcRect/>
          <a:stretch>
            <a:fillRect/>
          </a:stretch>
        </p:blipFill>
        <p:spPr bwMode="auto">
          <a:xfrm>
            <a:off x="2643174" y="1285860"/>
            <a:ext cx="642942" cy="642942"/>
          </a:xfrm>
          <a:prstGeom prst="rect">
            <a:avLst/>
          </a:prstGeom>
          <a:noFill/>
          <a:ln w="9525">
            <a:noFill/>
            <a:miter lim="800000"/>
            <a:headEnd/>
            <a:tailEnd/>
          </a:ln>
          <a:effectLst/>
        </p:spPr>
      </p:pic>
      <p:pic>
        <p:nvPicPr>
          <p:cNvPr id="24" name="Picture 14"/>
          <p:cNvPicPr>
            <a:picLocks noChangeAspect="1" noChangeArrowheads="1"/>
          </p:cNvPicPr>
          <p:nvPr/>
        </p:nvPicPr>
        <p:blipFill>
          <a:blip r:embed="rId9">
            <a:clrChange>
              <a:clrFrom>
                <a:srgbClr val="F7F7F7"/>
              </a:clrFrom>
              <a:clrTo>
                <a:srgbClr val="F7F7F7">
                  <a:alpha val="0"/>
                </a:srgbClr>
              </a:clrTo>
            </a:clrChange>
            <a:duotone>
              <a:schemeClr val="accent4">
                <a:shade val="45000"/>
                <a:satMod val="135000"/>
              </a:schemeClr>
              <a:prstClr val="white"/>
            </a:duotone>
          </a:blip>
          <a:srcRect/>
          <a:stretch>
            <a:fillRect/>
          </a:stretch>
        </p:blipFill>
        <p:spPr bwMode="auto">
          <a:xfrm>
            <a:off x="4214810" y="1285860"/>
            <a:ext cx="642942" cy="642942"/>
          </a:xfrm>
          <a:prstGeom prst="rect">
            <a:avLst/>
          </a:prstGeom>
          <a:noFill/>
          <a:ln w="9525">
            <a:noFill/>
            <a:miter lim="800000"/>
            <a:headEnd/>
            <a:tailEnd/>
          </a:ln>
          <a:effectLst/>
        </p:spPr>
      </p:pic>
      <p:pic>
        <p:nvPicPr>
          <p:cNvPr id="45072" name="Picture 16" descr="Znamení Rovný PNG Obrázky Zdarma Stáhnout (48 Foto)"/>
          <p:cNvPicPr>
            <a:picLocks noChangeAspect="1" noChangeArrowheads="1"/>
          </p:cNvPicPr>
          <p:nvPr/>
        </p:nvPicPr>
        <p:blipFill>
          <a:blip r:embed="rId10">
            <a:duotone>
              <a:schemeClr val="accent4">
                <a:shade val="45000"/>
                <a:satMod val="135000"/>
              </a:schemeClr>
              <a:prstClr val="white"/>
            </a:duotone>
          </a:blip>
          <a:srcRect/>
          <a:stretch>
            <a:fillRect/>
          </a:stretch>
        </p:blipFill>
        <p:spPr bwMode="auto">
          <a:xfrm>
            <a:off x="928662" y="1000108"/>
            <a:ext cx="808142" cy="1143008"/>
          </a:xfrm>
          <a:prstGeom prst="rect">
            <a:avLst/>
          </a:prstGeom>
          <a:noFill/>
        </p:spPr>
      </p:pic>
      <p:pic>
        <p:nvPicPr>
          <p:cNvPr id="26" name="Picture 16" descr="Znamení Rovný PNG Obrázky Zdarma Stáhnout (48 Foto)"/>
          <p:cNvPicPr>
            <a:picLocks noChangeAspect="1" noChangeArrowheads="1"/>
          </p:cNvPicPr>
          <p:nvPr/>
        </p:nvPicPr>
        <p:blipFill>
          <a:blip r:embed="rId11" cstate="print">
            <a:duotone>
              <a:schemeClr val="accent4">
                <a:shade val="45000"/>
                <a:satMod val="135000"/>
              </a:schemeClr>
              <a:prstClr val="white"/>
            </a:duotone>
          </a:blip>
          <a:srcRect/>
          <a:stretch>
            <a:fillRect/>
          </a:stretch>
        </p:blipFill>
        <p:spPr bwMode="auto">
          <a:xfrm>
            <a:off x="5572132" y="1000108"/>
            <a:ext cx="707124" cy="100013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p:cNvSpPr/>
          <p:nvPr/>
        </p:nvSpPr>
        <p:spPr>
          <a:xfrm>
            <a:off x="4357686" y="1714488"/>
            <a:ext cx="4786314" cy="4031873"/>
          </a:xfrm>
          <a:prstGeom prst="rect">
            <a:avLst/>
          </a:prstGeom>
        </p:spPr>
        <p:txBody>
          <a:bodyPr wrap="square">
            <a:spAutoFit/>
          </a:bodyPr>
          <a:lstStyle/>
          <a:p>
            <a:pPr fontAlgn="base"/>
            <a:r>
              <a:rPr lang="sk-SK" sz="1600" b="1" dirty="0" smtClean="0"/>
              <a:t>Kedy </a:t>
            </a:r>
            <a:r>
              <a:rPr lang="sk-SK" sz="1600" b="1" dirty="0" smtClean="0"/>
              <a:t>vzniká ochorenie štítnej žľazy spôsobené imunitným systémom?</a:t>
            </a:r>
            <a:endParaRPr lang="sk-SK" sz="1600" dirty="0" smtClean="0"/>
          </a:p>
          <a:p>
            <a:pPr fontAlgn="base"/>
            <a:r>
              <a:rPr lang="sk-SK" sz="1600" dirty="0" smtClean="0"/>
              <a:t>Normálne fungujúci imunitný systém rozpoznáva vlastné tkanivá a neútočí na ne. Niekedy ale stratí túto schopnosť a potom imunita agresívne reaguje aj na vlastné telové bunky. Ide o tzv. zlyhanie autoimunity. </a:t>
            </a:r>
            <a:endParaRPr lang="sk-SK" sz="1600" dirty="0" smtClean="0"/>
          </a:p>
          <a:p>
            <a:pPr fontAlgn="base"/>
            <a:r>
              <a:rPr lang="sk-SK" sz="1600" dirty="0" smtClean="0"/>
              <a:t>Výsledkom </a:t>
            </a:r>
            <a:r>
              <a:rPr lang="sk-SK" sz="1600" dirty="0" smtClean="0"/>
              <a:t>sú ťažké poškodenia orgánov a tkanív a choroby </a:t>
            </a:r>
            <a:r>
              <a:rPr lang="sk-SK" sz="1600" dirty="0" smtClean="0"/>
              <a:t>ako Reumatoidná </a:t>
            </a:r>
            <a:r>
              <a:rPr lang="sk-SK" sz="1600" dirty="0" smtClean="0"/>
              <a:t>artritída, diabetes 1. typu </a:t>
            </a:r>
            <a:r>
              <a:rPr lang="sk-SK" sz="1600" dirty="0" smtClean="0"/>
              <a:t>,  celiakia,  Vitiligo,......</a:t>
            </a:r>
            <a:endParaRPr lang="sk-SK" sz="1600" dirty="0" smtClean="0"/>
          </a:p>
          <a:p>
            <a:pPr fontAlgn="base"/>
            <a:r>
              <a:rPr lang="sk-SK" sz="1600" dirty="0" smtClean="0"/>
              <a:t>Prejavom zle fungujúcej autoimunity, ktorá útočí priamo na štítnu žľazu, sú vyššie spomínané ochorenia – Hashimotova choroba a Gravesovo-Basedowova choroba. </a:t>
            </a:r>
            <a:endParaRPr lang="sk-SK" sz="1600" dirty="0" smtClean="0"/>
          </a:p>
          <a:p>
            <a:pPr fontAlgn="base"/>
            <a:r>
              <a:rPr lang="sk-SK" sz="1600" dirty="0" smtClean="0"/>
              <a:t>Vedecké </a:t>
            </a:r>
            <a:r>
              <a:rPr lang="sk-SK" sz="1600" dirty="0" smtClean="0"/>
              <a:t>štúdie totiž naznačujú, že aj autoimunitné ochorenia nesúvisiace priamo so štítnou žľazou, predstavujú pre tento orgán rizikový faktor.</a:t>
            </a:r>
            <a:endParaRPr lang="sk-SK" sz="1600" dirty="0"/>
          </a:p>
        </p:txBody>
      </p:sp>
      <p:sp>
        <p:nvSpPr>
          <p:cNvPr id="2" name="Nadpis 1"/>
          <p:cNvSpPr>
            <a:spLocks noGrp="1"/>
          </p:cNvSpPr>
          <p:nvPr>
            <p:ph type="ctrTitle"/>
          </p:nvPr>
        </p:nvSpPr>
        <p:spPr>
          <a:xfrm>
            <a:off x="0" y="-24"/>
            <a:ext cx="9144000" cy="857256"/>
          </a:xfrm>
        </p:spPr>
        <p:style>
          <a:lnRef idx="0">
            <a:schemeClr val="accent1"/>
          </a:lnRef>
          <a:fillRef idx="3">
            <a:schemeClr val="accent1"/>
          </a:fillRef>
          <a:effectRef idx="3">
            <a:schemeClr val="accent1"/>
          </a:effectRef>
          <a:fontRef idx="minor">
            <a:schemeClr val="lt1"/>
          </a:fontRef>
        </p:style>
        <p:txBody>
          <a:bodyPr>
            <a:normAutofit/>
          </a:bodyPr>
          <a:lstStyle/>
          <a:p>
            <a:pPr algn="l"/>
            <a:r>
              <a:rPr lang="sk-SK" sz="3600" dirty="0" smtClean="0">
                <a:latin typeface="Mistral" pitchFamily="66" charset="0"/>
              </a:rPr>
              <a:t> Nerovnováhy štítnej žľazy – akútne a chronické.</a:t>
            </a:r>
            <a:endParaRPr lang="sk-SK" sz="3600" dirty="0">
              <a:latin typeface="Mistral" pitchFamily="66" charset="0"/>
            </a:endParaRPr>
          </a:p>
        </p:txBody>
      </p:sp>
      <p:sp>
        <p:nvSpPr>
          <p:cNvPr id="4" name="Podnadpis 2"/>
          <p:cNvSpPr txBox="1">
            <a:spLocks/>
          </p:cNvSpPr>
          <p:nvPr/>
        </p:nvSpPr>
        <p:spPr>
          <a:xfrm>
            <a:off x="-32" y="1714488"/>
            <a:ext cx="4357718" cy="514353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Autofit/>
          </a:bodyPr>
          <a:lstStyle/>
          <a:p>
            <a:pPr fontAlgn="base"/>
            <a:r>
              <a:rPr lang="sk-SK" b="1" dirty="0" smtClean="0"/>
              <a:t>Aké sú najčastejšie poruchy štítnej žľazy?</a:t>
            </a:r>
            <a:endParaRPr lang="sk-SK" dirty="0" smtClean="0"/>
          </a:p>
          <a:p>
            <a:endParaRPr lang="sk-SK" sz="1600" b="1" dirty="0" smtClean="0">
              <a:solidFill>
                <a:schemeClr val="accent6">
                  <a:lumMod val="50000"/>
                </a:schemeClr>
              </a:solidFill>
            </a:endParaRPr>
          </a:p>
          <a:p>
            <a:r>
              <a:rPr lang="sk-SK" sz="1600" b="1" dirty="0" smtClean="0">
                <a:solidFill>
                  <a:schemeClr val="accent6">
                    <a:lumMod val="50000"/>
                  </a:schemeClr>
                </a:solidFill>
              </a:rPr>
              <a:t>1. Nesúvisiace s imunitou:</a:t>
            </a:r>
          </a:p>
          <a:p>
            <a:pPr fontAlgn="base">
              <a:buFont typeface="Arial" pitchFamily="34" charset="0"/>
              <a:buChar char="•"/>
            </a:pPr>
            <a:r>
              <a:rPr lang="sk-SK" sz="1400" b="1" dirty="0" smtClean="0">
                <a:solidFill>
                  <a:srgbClr val="C00000"/>
                </a:solidFill>
              </a:rPr>
              <a:t>Struma</a:t>
            </a:r>
            <a:r>
              <a:rPr lang="sk-SK" sz="1400" dirty="0" smtClean="0"/>
              <a:t> – ide o nerakovinové zväčšenie štítnej žľazy. </a:t>
            </a:r>
            <a:r>
              <a:rPr lang="sk-SK" sz="1400" dirty="0" smtClean="0"/>
              <a:t> (nedostatok </a:t>
            </a:r>
            <a:r>
              <a:rPr lang="sk-SK" sz="1400" dirty="0" smtClean="0"/>
              <a:t>jódu v </a:t>
            </a:r>
            <a:r>
              <a:rPr lang="sk-SK" sz="1400" dirty="0" smtClean="0"/>
              <a:t>potrave)</a:t>
            </a:r>
            <a:endParaRPr lang="sk-SK" sz="1400" dirty="0" smtClean="0"/>
          </a:p>
          <a:p>
            <a:pPr fontAlgn="base">
              <a:buFont typeface="Arial" pitchFamily="34" charset="0"/>
              <a:buChar char="•"/>
            </a:pPr>
            <a:r>
              <a:rPr lang="sk-SK" sz="1400" b="1" dirty="0" smtClean="0"/>
              <a:t> </a:t>
            </a:r>
            <a:r>
              <a:rPr lang="sk-SK" sz="1400" b="1" dirty="0" smtClean="0">
                <a:solidFill>
                  <a:srgbClr val="C00000"/>
                </a:solidFill>
              </a:rPr>
              <a:t>Uzliny štítnej žľazy </a:t>
            </a:r>
            <a:r>
              <a:rPr lang="sk-SK" sz="1400" dirty="0" smtClean="0"/>
              <a:t>– výrastky vytvorené v štítnej žľaze. Príčiny nie sú vždy </a:t>
            </a:r>
            <a:r>
              <a:rPr lang="sk-SK" sz="1400" dirty="0" smtClean="0"/>
              <a:t>známe, </a:t>
            </a:r>
            <a:r>
              <a:rPr lang="sk-SK" sz="1400" dirty="0" smtClean="0"/>
              <a:t>ale môžu zahŕňať nedostatok jódu aj Hashimotovu chorobu. Väčšinou ide o benígne, teda nerakovinové zväčšenie</a:t>
            </a:r>
            <a:r>
              <a:rPr lang="sk-SK" sz="1400" dirty="0" smtClean="0"/>
              <a:t>.</a:t>
            </a:r>
          </a:p>
          <a:p>
            <a:pPr fontAlgn="base"/>
            <a:r>
              <a:rPr lang="sk-SK" sz="1600" b="1" dirty="0" smtClean="0">
                <a:solidFill>
                  <a:srgbClr val="C00000"/>
                </a:solidFill>
              </a:rPr>
              <a:t> </a:t>
            </a:r>
            <a:endParaRPr lang="sk-SK" sz="1600" b="1" dirty="0" smtClean="0">
              <a:solidFill>
                <a:srgbClr val="C00000"/>
              </a:solidFill>
            </a:endParaRPr>
          </a:p>
          <a:p>
            <a:pPr fontAlgn="base"/>
            <a:r>
              <a:rPr lang="sk-SK" sz="1600" b="1" dirty="0" smtClean="0">
                <a:solidFill>
                  <a:srgbClr val="C00000"/>
                </a:solidFill>
              </a:rPr>
              <a:t>2. Súvisiace s imunitou:</a:t>
            </a:r>
            <a:endParaRPr lang="sk-SK" sz="1600" b="1" dirty="0" smtClean="0">
              <a:solidFill>
                <a:srgbClr val="C00000"/>
              </a:solidFill>
            </a:endParaRPr>
          </a:p>
          <a:p>
            <a:pPr fontAlgn="base">
              <a:buFont typeface="Arial" pitchFamily="34" charset="0"/>
              <a:buChar char="•"/>
            </a:pPr>
            <a:r>
              <a:rPr lang="sk-SK" sz="1400" dirty="0" smtClean="0"/>
              <a:t> zápal štítnej žľazy vyvolávajúci </a:t>
            </a:r>
            <a:r>
              <a:rPr lang="sk-SK" sz="1400" b="1" dirty="0" smtClean="0"/>
              <a:t>hypotyreózu</a:t>
            </a:r>
            <a:r>
              <a:rPr lang="sk-SK" sz="1400" dirty="0" smtClean="0"/>
              <a:t> – tzv. Hashimotova choroba (známa aj ako chronická lymfocytárna tyreoiditída) a</a:t>
            </a:r>
          </a:p>
          <a:p>
            <a:pPr fontAlgn="base">
              <a:buFont typeface="Arial" pitchFamily="34" charset="0"/>
              <a:buChar char="•"/>
            </a:pPr>
            <a:r>
              <a:rPr lang="sk-SK" sz="1400" dirty="0" smtClean="0"/>
              <a:t> </a:t>
            </a:r>
            <a:r>
              <a:rPr lang="sk-SK" sz="1400" b="1" dirty="0" smtClean="0"/>
              <a:t>tyreotoxikóza vyvolávajúca hypertyreózu </a:t>
            </a:r>
            <a:r>
              <a:rPr lang="sk-SK" sz="1400" dirty="0" smtClean="0"/>
              <a:t>– tzv. Gravesovo-Basedowova choroba.</a:t>
            </a:r>
          </a:p>
          <a:p>
            <a:pPr fontAlgn="base"/>
            <a:endParaRPr lang="sk-SK" sz="1600" b="1" dirty="0" smtClean="0">
              <a:solidFill>
                <a:srgbClr val="C00000"/>
              </a:solidFill>
            </a:endParaRPr>
          </a:p>
          <a:p>
            <a:pPr fontAlgn="base"/>
            <a:r>
              <a:rPr lang="sk-SK" sz="1600" b="1" dirty="0" smtClean="0">
                <a:solidFill>
                  <a:srgbClr val="C00000"/>
                </a:solidFill>
              </a:rPr>
              <a:t>3. Rakovina </a:t>
            </a:r>
            <a:r>
              <a:rPr lang="sk-SK" sz="1600" b="1" dirty="0" smtClean="0">
                <a:solidFill>
                  <a:srgbClr val="C00000"/>
                </a:solidFill>
              </a:rPr>
              <a:t>štítnej žľazy.</a:t>
            </a:r>
          </a:p>
          <a:p>
            <a:pPr fontAlgn="base">
              <a:buFont typeface="Arial" pitchFamily="34" charset="0"/>
              <a:buChar char="•"/>
            </a:pPr>
            <a:endParaRPr lang="sk-SK" sz="1400" dirty="0" smtClean="0"/>
          </a:p>
          <a:p>
            <a:endParaRPr lang="sk-SK" sz="1400" b="1" dirty="0" smtClean="0">
              <a:solidFill>
                <a:schemeClr val="accent6">
                  <a:lumMod val="50000"/>
                </a:schemeClr>
              </a:solidFill>
            </a:endParaRPr>
          </a:p>
          <a:p>
            <a:endParaRPr kumimoji="0" lang="sk-SK" sz="1400" i="0" u="none" strike="noStrike" kern="1200" cap="none" spc="0" normalizeH="0" baseline="0" noProof="0" dirty="0" smtClean="0">
              <a:ln>
                <a:noFill/>
              </a:ln>
              <a:solidFill>
                <a:schemeClr val="accent6">
                  <a:lumMod val="50000"/>
                </a:schemeClr>
              </a:solidFill>
              <a:effectLst/>
              <a:uLnTx/>
              <a:uFillTx/>
              <a:latin typeface="+mn-lt"/>
              <a:ea typeface="+mn-ea"/>
              <a:cs typeface="+mn-cs"/>
            </a:endParaRPr>
          </a:p>
        </p:txBody>
      </p:sp>
      <p:sp>
        <p:nvSpPr>
          <p:cNvPr id="5" name="Zaoblený obdélník 4"/>
          <p:cNvSpPr/>
          <p:nvPr/>
        </p:nvSpPr>
        <p:spPr>
          <a:xfrm>
            <a:off x="3071802" y="5643578"/>
            <a:ext cx="2571736" cy="1071570"/>
          </a:xfrm>
          <a:prstGeom prst="roundRect">
            <a:avLst/>
          </a:prstGeom>
          <a:solidFill>
            <a:srgbClr val="FDD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endParaRPr lang="sk-SK" b="1" dirty="0" smtClean="0">
              <a:solidFill>
                <a:srgbClr val="7E0000"/>
              </a:solidFill>
            </a:endParaRPr>
          </a:p>
          <a:p>
            <a:pPr>
              <a:buFont typeface="Arial" pitchFamily="34" charset="0"/>
              <a:buChar char="•"/>
            </a:pPr>
            <a:endParaRPr lang="sk-SK" b="1" dirty="0" smtClean="0">
              <a:solidFill>
                <a:srgbClr val="7E0000"/>
              </a:solidFill>
            </a:endParaRPr>
          </a:p>
          <a:p>
            <a:pPr>
              <a:buFont typeface="Arial" pitchFamily="34" charset="0"/>
              <a:buChar char="•"/>
            </a:pPr>
            <a:endParaRPr lang="sk-SK" b="1" dirty="0" smtClean="0">
              <a:solidFill>
                <a:srgbClr val="7E0000"/>
              </a:solidFill>
            </a:endParaRPr>
          </a:p>
          <a:p>
            <a:pPr>
              <a:buFont typeface="Arial" pitchFamily="34" charset="0"/>
              <a:buChar char="•"/>
            </a:pPr>
            <a:r>
              <a:rPr lang="sk-SK" b="1" dirty="0" smtClean="0">
                <a:solidFill>
                  <a:schemeClr val="accent3">
                    <a:lumMod val="50000"/>
                  </a:schemeClr>
                </a:solidFill>
              </a:rPr>
              <a:t>Klinček</a:t>
            </a:r>
          </a:p>
          <a:p>
            <a:pPr>
              <a:buFont typeface="Arial" pitchFamily="34" charset="0"/>
              <a:buChar char="•"/>
            </a:pPr>
            <a:r>
              <a:rPr lang="sk-SK" b="1" dirty="0" smtClean="0">
                <a:solidFill>
                  <a:schemeClr val="accent3">
                    <a:lumMod val="50000"/>
                  </a:schemeClr>
                </a:solidFill>
              </a:rPr>
              <a:t>Lemongrass</a:t>
            </a:r>
          </a:p>
          <a:p>
            <a:pPr>
              <a:buFont typeface="Arial" pitchFamily="34" charset="0"/>
              <a:buChar char="•"/>
            </a:pPr>
            <a:r>
              <a:rPr lang="sk-SK" b="1" dirty="0" smtClean="0">
                <a:solidFill>
                  <a:schemeClr val="accent3">
                    <a:lumMod val="50000"/>
                  </a:schemeClr>
                </a:solidFill>
              </a:rPr>
              <a:t>Myrha</a:t>
            </a:r>
          </a:p>
          <a:p>
            <a:pPr>
              <a:buFont typeface="Arial" pitchFamily="34" charset="0"/>
              <a:buChar char="•"/>
            </a:pPr>
            <a:r>
              <a:rPr lang="sk-SK" b="1" dirty="0" smtClean="0">
                <a:solidFill>
                  <a:schemeClr val="accent3">
                    <a:lumMod val="50000"/>
                  </a:schemeClr>
                </a:solidFill>
              </a:rPr>
              <a:t>Pepermint</a:t>
            </a:r>
          </a:p>
          <a:p>
            <a:pPr>
              <a:buFont typeface="Arial" pitchFamily="34" charset="0"/>
              <a:buChar char="•"/>
            </a:pPr>
            <a:endParaRPr lang="sk-SK" b="1" dirty="0">
              <a:solidFill>
                <a:schemeClr val="accent3">
                  <a:lumMod val="50000"/>
                </a:schemeClr>
              </a:solidFill>
            </a:endParaRPr>
          </a:p>
          <a:p>
            <a:endParaRPr lang="sk-SK" b="1" dirty="0" smtClean="0">
              <a:solidFill>
                <a:srgbClr val="7E0000"/>
              </a:solidFill>
            </a:endParaRPr>
          </a:p>
          <a:p>
            <a:pPr algn="ctr"/>
            <a:endParaRPr lang="sk-SK" b="1" dirty="0"/>
          </a:p>
        </p:txBody>
      </p:sp>
      <p:sp>
        <p:nvSpPr>
          <p:cNvPr id="6" name="TextovéPole 5"/>
          <p:cNvSpPr txBox="1"/>
          <p:nvPr/>
        </p:nvSpPr>
        <p:spPr>
          <a:xfrm rot="1591266">
            <a:off x="3882534" y="5959221"/>
            <a:ext cx="2256080" cy="643261"/>
          </a:xfrm>
          <a:prstGeom prst="rect">
            <a:avLst/>
          </a:prstGeom>
          <a:noFill/>
        </p:spPr>
        <p:txBody>
          <a:bodyPr wrap="square" rtlCol="0">
            <a:spAutoFit/>
          </a:bodyPr>
          <a:lstStyle/>
          <a:p>
            <a:r>
              <a:rPr lang="sk-SK" dirty="0" smtClean="0">
                <a:solidFill>
                  <a:schemeClr val="accent4">
                    <a:lumMod val="75000"/>
                  </a:schemeClr>
                </a:solidFill>
                <a:latin typeface="Mistral" pitchFamily="66" charset="0"/>
              </a:rPr>
              <a:t>Alternatívne možnosti</a:t>
            </a:r>
          </a:p>
          <a:p>
            <a:endParaRPr lang="sk-SK" dirty="0">
              <a:solidFill>
                <a:schemeClr val="accent4">
                  <a:lumMod val="75000"/>
                </a:schemeClr>
              </a:solidFill>
              <a:latin typeface="Mistral" pitchFamily="66" charset="0"/>
            </a:endParaRPr>
          </a:p>
        </p:txBody>
      </p:sp>
      <p:sp>
        <p:nvSpPr>
          <p:cNvPr id="1026" name="AutoShape 2" descr="Pankre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65539" name="Picture 3"/>
          <p:cNvPicPr>
            <a:picLocks noChangeAspect="1" noChangeArrowheads="1"/>
          </p:cNvPicPr>
          <p:nvPr/>
        </p:nvPicPr>
        <p:blipFill>
          <a:blip r:embed="rId3"/>
          <a:srcRect/>
          <a:stretch>
            <a:fillRect/>
          </a:stretch>
        </p:blipFill>
        <p:spPr bwMode="auto">
          <a:xfrm>
            <a:off x="7715272" y="73188"/>
            <a:ext cx="1428728" cy="1641300"/>
          </a:xfrm>
          <a:prstGeom prst="rect">
            <a:avLst/>
          </a:prstGeom>
          <a:ln/>
        </p:spPr>
        <p:style>
          <a:lnRef idx="0">
            <a:schemeClr val="accent6"/>
          </a:lnRef>
          <a:fillRef idx="3">
            <a:schemeClr val="accent6"/>
          </a:fillRef>
          <a:effectRef idx="3">
            <a:schemeClr val="accent6"/>
          </a:effectRef>
          <a:fontRef idx="minor">
            <a:schemeClr val="lt1"/>
          </a:fontRef>
        </p:style>
      </p:pic>
      <p:sp>
        <p:nvSpPr>
          <p:cNvPr id="3" name="Podnadpis 2"/>
          <p:cNvSpPr>
            <a:spLocks noGrp="1"/>
          </p:cNvSpPr>
          <p:nvPr>
            <p:ph type="subTitle" idx="1"/>
          </p:nvPr>
        </p:nvSpPr>
        <p:spPr>
          <a:xfrm>
            <a:off x="0" y="857232"/>
            <a:ext cx="7715272" cy="857256"/>
          </a:xfrm>
          <a:solidFill>
            <a:srgbClr val="FCBFA6"/>
          </a:solidFill>
        </p:spPr>
        <p:style>
          <a:lnRef idx="0">
            <a:schemeClr val="accent2"/>
          </a:lnRef>
          <a:fillRef idx="3">
            <a:schemeClr val="accent2"/>
          </a:fillRef>
          <a:effectRef idx="3">
            <a:schemeClr val="accent2"/>
          </a:effectRef>
          <a:fontRef idx="minor">
            <a:schemeClr val="lt1"/>
          </a:fontRef>
        </p:style>
        <p:txBody>
          <a:bodyPr>
            <a:noAutofit/>
          </a:bodyPr>
          <a:lstStyle/>
          <a:p>
            <a:pPr algn="l"/>
            <a:r>
              <a:rPr lang="sk-SK" sz="1200" dirty="0" smtClean="0">
                <a:solidFill>
                  <a:srgbClr val="C00000"/>
                </a:solidFill>
              </a:rPr>
              <a:t>Štítna žľaza patrí k tým orgánom, ktoré čím sú nenápadnejšie, tým väčšiu úlohu zohrávajú v organizme. Nájdeme ju na prednej strane krku – skladá sa z dvoch lalokov spojených typickým mostíkom. Žľaza je súčasťou zložitého endokrinného (hormonálneho) systému, v rámci ktorého ovplyvňuje vývoj a činnosť mozgu, termoreguláciu organizmu, metabolizmus tukov a cukrov či aktivitu pohlavných orgánov. Veľmi dôležitá je spolupráca štítnej žľazy s imunitným systémom.</a:t>
            </a:r>
            <a:endParaRPr lang="sk-SK" sz="1200" b="1" dirty="0">
              <a:solidFill>
                <a:srgbClr val="C00000"/>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AutoShape 4" descr="Thyroid Tests | NIDDK"/>
          <p:cNvSpPr>
            <a:spLocks noGrp="1" noChangeAspect="1" noChangeArrowheads="1"/>
          </p:cNvSpPr>
          <p:nvPr>
            <p:ph type="subTitle" idx="1"/>
          </p:nvPr>
        </p:nvSpPr>
        <p:spPr bwMode="auto">
          <a:xfrm>
            <a:off x="0" y="571500"/>
            <a:ext cx="9144000" cy="2428875"/>
          </a:xfrm>
          <a:prstGeom prst="rect">
            <a:avLst/>
          </a:prstGeom>
          <a:noFill/>
        </p:spPr>
        <p:txBody>
          <a:bodyPr vert="horz" wrap="square" lIns="91440" tIns="45720" rIns="91440" bIns="45720" numCol="1" anchor="t" anchorCtr="0" compatLnSpc="1">
            <a:prstTxWarp prst="textNoShape">
              <a:avLst/>
            </a:prstTxWarp>
          </a:bodyPr>
          <a:lstStyle/>
          <a:p>
            <a:r>
              <a:rPr lang="sk-SK" dirty="0" smtClean="0"/>
              <a:t>.</a:t>
            </a:r>
            <a:endParaRPr lang="sk-SK" dirty="0"/>
          </a:p>
        </p:txBody>
      </p:sp>
      <p:sp>
        <p:nvSpPr>
          <p:cNvPr id="4" name="Podnadpis 2"/>
          <p:cNvSpPr txBox="1">
            <a:spLocks/>
          </p:cNvSpPr>
          <p:nvPr/>
        </p:nvSpPr>
        <p:spPr>
          <a:xfrm>
            <a:off x="-32" y="2928934"/>
            <a:ext cx="2357454" cy="3929066"/>
          </a:xfrm>
          <a:prstGeom prst="rect">
            <a:avLst/>
          </a:prstGeom>
          <a:solidFill>
            <a:srgbClr val="FDDCCF"/>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oAutofit/>
          </a:bodyPr>
          <a:lstStyle/>
          <a:p>
            <a:r>
              <a:rPr lang="sk-SK" sz="1400" b="1" dirty="0" smtClean="0">
                <a:solidFill>
                  <a:srgbClr val="C00000"/>
                </a:solidFill>
              </a:rPr>
              <a:t>Diagnostika:</a:t>
            </a:r>
          </a:p>
          <a:p>
            <a:r>
              <a:rPr lang="sk-SK" sz="1200" dirty="0" smtClean="0">
                <a:solidFill>
                  <a:srgbClr val="7030A0"/>
                </a:solidFill>
              </a:rPr>
              <a:t>Ochorenie je možné spozorovať </a:t>
            </a:r>
            <a:r>
              <a:rPr lang="sk-SK" sz="1200" b="1" dirty="0" smtClean="0">
                <a:solidFill>
                  <a:srgbClr val="7030A0"/>
                </a:solidFill>
              </a:rPr>
              <a:t>na základe prvotných príznakov</a:t>
            </a:r>
            <a:r>
              <a:rPr lang="sk-SK" sz="1200" dirty="0" smtClean="0">
                <a:solidFill>
                  <a:srgbClr val="7030A0"/>
                </a:solidFill>
              </a:rPr>
              <a:t>. </a:t>
            </a:r>
            <a:r>
              <a:rPr lang="sk-SK" sz="1200" b="1" dirty="0" smtClean="0">
                <a:solidFill>
                  <a:srgbClr val="7030A0"/>
                </a:solidFill>
              </a:rPr>
              <a:t>všeobecné príznaky</a:t>
            </a:r>
            <a:r>
              <a:rPr lang="sk-SK" sz="1200" dirty="0" smtClean="0">
                <a:solidFill>
                  <a:srgbClr val="7030A0"/>
                </a:solidFill>
              </a:rPr>
              <a:t>.</a:t>
            </a:r>
          </a:p>
          <a:p>
            <a:pPr>
              <a:buFont typeface="Arial" pitchFamily="34" charset="0"/>
              <a:buChar char="•"/>
            </a:pPr>
            <a:r>
              <a:rPr lang="sk-SK" sz="1200" dirty="0" smtClean="0">
                <a:solidFill>
                  <a:srgbClr val="7030A0"/>
                </a:solidFill>
              </a:rPr>
              <a:t>Zväčšená štítna žľaza</a:t>
            </a:r>
          </a:p>
          <a:p>
            <a:pPr>
              <a:buFont typeface="Arial" pitchFamily="34" charset="0"/>
              <a:buChar char="•"/>
            </a:pPr>
            <a:r>
              <a:rPr lang="sk-SK" sz="1200" dirty="0" smtClean="0">
                <a:solidFill>
                  <a:srgbClr val="7030A0"/>
                </a:solidFill>
              </a:rPr>
              <a:t>Vypúlené oči</a:t>
            </a:r>
          </a:p>
          <a:p>
            <a:pPr>
              <a:buFont typeface="Arial" pitchFamily="34" charset="0"/>
              <a:buChar char="•"/>
            </a:pPr>
            <a:r>
              <a:rPr lang="sk-SK" sz="1200" dirty="0" smtClean="0">
                <a:solidFill>
                  <a:srgbClr val="7030A0"/>
                </a:solidFill>
              </a:rPr>
              <a:t>nezvyčajné </a:t>
            </a:r>
            <a:r>
              <a:rPr lang="sk-SK" sz="1200" dirty="0" smtClean="0">
                <a:solidFill>
                  <a:srgbClr val="7030A0"/>
                </a:solidFill>
              </a:rPr>
              <a:t>búšenie </a:t>
            </a:r>
            <a:r>
              <a:rPr lang="sk-SK" sz="1200" dirty="0" smtClean="0">
                <a:solidFill>
                  <a:srgbClr val="7030A0"/>
                </a:solidFill>
              </a:rPr>
              <a:t>srdca,</a:t>
            </a:r>
          </a:p>
          <a:p>
            <a:pPr>
              <a:buFont typeface="Arial" pitchFamily="34" charset="0"/>
              <a:buChar char="•"/>
            </a:pPr>
            <a:r>
              <a:rPr lang="sk-SK" sz="1200" dirty="0" smtClean="0">
                <a:solidFill>
                  <a:srgbClr val="7030A0"/>
                </a:solidFill>
              </a:rPr>
              <a:t>zrýchlená </a:t>
            </a:r>
            <a:r>
              <a:rPr lang="sk-SK" sz="1200" dirty="0" smtClean="0">
                <a:solidFill>
                  <a:srgbClr val="7030A0"/>
                </a:solidFill>
              </a:rPr>
              <a:t>srdcová činnosť </a:t>
            </a:r>
            <a:endParaRPr lang="sk-SK" sz="1200" dirty="0" smtClean="0">
              <a:solidFill>
                <a:srgbClr val="7030A0"/>
              </a:solidFill>
            </a:endParaRPr>
          </a:p>
          <a:p>
            <a:pPr>
              <a:buFont typeface="Arial" pitchFamily="34" charset="0"/>
              <a:buChar char="•"/>
            </a:pPr>
            <a:r>
              <a:rPr lang="sk-SK" sz="1200" dirty="0" smtClean="0">
                <a:solidFill>
                  <a:srgbClr val="7030A0"/>
                </a:solidFill>
              </a:rPr>
              <a:t>Potenie</a:t>
            </a:r>
          </a:p>
          <a:p>
            <a:pPr>
              <a:buFont typeface="Arial" pitchFamily="34" charset="0"/>
              <a:buChar char="•"/>
            </a:pPr>
            <a:r>
              <a:rPr lang="sk-SK" sz="1200" dirty="0" smtClean="0">
                <a:solidFill>
                  <a:srgbClr val="7030A0"/>
                </a:solidFill>
              </a:rPr>
              <a:t>Úzkosti</a:t>
            </a:r>
          </a:p>
          <a:p>
            <a:pPr>
              <a:buFont typeface="Arial" pitchFamily="34" charset="0"/>
              <a:buChar char="•"/>
            </a:pPr>
            <a:r>
              <a:rPr lang="sk-SK" sz="1200" dirty="0" smtClean="0">
                <a:solidFill>
                  <a:srgbClr val="7030A0"/>
                </a:solidFill>
              </a:rPr>
              <a:t>popudlivosť</a:t>
            </a:r>
          </a:p>
          <a:p>
            <a:pPr>
              <a:buFont typeface="Arial" pitchFamily="34" charset="0"/>
              <a:buChar char="•"/>
            </a:pPr>
            <a:r>
              <a:rPr lang="sk-SK" sz="1200" dirty="0" smtClean="0">
                <a:solidFill>
                  <a:srgbClr val="7030A0"/>
                </a:solidFill>
              </a:rPr>
              <a:t> </a:t>
            </a:r>
            <a:r>
              <a:rPr lang="sk-SK" sz="1200" dirty="0" smtClean="0">
                <a:solidFill>
                  <a:srgbClr val="7030A0"/>
                </a:solidFill>
              </a:rPr>
              <a:t>únava. </a:t>
            </a:r>
            <a:endParaRPr lang="sk-SK" sz="1200" dirty="0" smtClean="0">
              <a:solidFill>
                <a:srgbClr val="7030A0"/>
              </a:solidFill>
            </a:endParaRPr>
          </a:p>
          <a:p>
            <a:pPr>
              <a:buFont typeface="Arial" pitchFamily="34" charset="0"/>
              <a:buChar char="•"/>
            </a:pPr>
            <a:r>
              <a:rPr lang="sk-SK" sz="1200" dirty="0" smtClean="0">
                <a:solidFill>
                  <a:srgbClr val="7030A0"/>
                </a:solidFill>
              </a:rPr>
              <a:t>Zvýšený </a:t>
            </a:r>
            <a:r>
              <a:rPr lang="sk-SK" sz="1200" dirty="0" smtClean="0">
                <a:solidFill>
                  <a:srgbClr val="7030A0"/>
                </a:solidFill>
              </a:rPr>
              <a:t>metabolizmus</a:t>
            </a:r>
          </a:p>
          <a:p>
            <a:pPr>
              <a:buFont typeface="Arial" pitchFamily="34" charset="0"/>
              <a:buChar char="•"/>
            </a:pPr>
            <a:r>
              <a:rPr lang="sk-SK" sz="1200" dirty="0" smtClean="0">
                <a:solidFill>
                  <a:srgbClr val="7030A0"/>
                </a:solidFill>
              </a:rPr>
              <a:t>pri</a:t>
            </a:r>
            <a:r>
              <a:rPr lang="sk-SK" sz="1200" dirty="0" smtClean="0">
                <a:solidFill>
                  <a:srgbClr val="7030A0"/>
                </a:solidFill>
              </a:rPr>
              <a:t> strate hmotnosti a zažívacích problémoch. </a:t>
            </a:r>
            <a:endParaRPr lang="sk-SK" sz="1200" dirty="0" smtClean="0">
              <a:solidFill>
                <a:srgbClr val="7030A0"/>
              </a:solidFill>
            </a:endParaRPr>
          </a:p>
          <a:p>
            <a:pPr>
              <a:buFont typeface="Arial" pitchFamily="34" charset="0"/>
              <a:buChar char="•"/>
            </a:pPr>
            <a:r>
              <a:rPr lang="sk-SK" sz="1200" dirty="0" smtClean="0">
                <a:solidFill>
                  <a:srgbClr val="C00000"/>
                </a:solidFill>
              </a:rPr>
              <a:t>nerovnováhu v tvorbe hormónov z vaječníkov či </a:t>
            </a:r>
            <a:r>
              <a:rPr lang="sk-SK" sz="1200" dirty="0" smtClean="0">
                <a:solidFill>
                  <a:srgbClr val="C00000"/>
                </a:solidFill>
              </a:rPr>
              <a:t>nadobličiek</a:t>
            </a:r>
            <a:endParaRPr lang="sk-SK" sz="1200" dirty="0" smtClean="0">
              <a:solidFill>
                <a:srgbClr val="C00000"/>
              </a:solidFill>
            </a:endParaRPr>
          </a:p>
          <a:p>
            <a:pPr>
              <a:buFont typeface="Arial" pitchFamily="34" charset="0"/>
              <a:buChar char="•"/>
            </a:pPr>
            <a:r>
              <a:rPr lang="sk-SK" sz="1200" dirty="0" smtClean="0">
                <a:solidFill>
                  <a:srgbClr val="7030A0"/>
                </a:solidFill>
              </a:rPr>
              <a:t>vyšetrením krvi  (</a:t>
            </a:r>
            <a:r>
              <a:rPr lang="sk-SK" sz="1200" b="1" dirty="0" smtClean="0">
                <a:solidFill>
                  <a:srgbClr val="7030A0"/>
                </a:solidFill>
              </a:rPr>
              <a:t>hladiny </a:t>
            </a:r>
            <a:r>
              <a:rPr lang="sk-SK" sz="1200" b="1" dirty="0" smtClean="0">
                <a:solidFill>
                  <a:srgbClr val="7030A0"/>
                </a:solidFill>
              </a:rPr>
              <a:t>hormónov štítnej žľazy</a:t>
            </a:r>
            <a:r>
              <a:rPr lang="sk-SK" sz="1200" dirty="0" smtClean="0">
                <a:solidFill>
                  <a:srgbClr val="7030A0"/>
                </a:solidFill>
              </a:rPr>
              <a:t>. </a:t>
            </a:r>
            <a:endParaRPr lang="sk-SK" sz="1200" dirty="0">
              <a:solidFill>
                <a:srgbClr val="7030A0"/>
              </a:solidFill>
            </a:endParaRPr>
          </a:p>
        </p:txBody>
      </p:sp>
      <p:sp>
        <p:nvSpPr>
          <p:cNvPr id="1026" name="AutoShape 2" descr="Pankre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sp>
        <p:nvSpPr>
          <p:cNvPr id="11" name="Obdélník 10"/>
          <p:cNvSpPr/>
          <p:nvPr/>
        </p:nvSpPr>
        <p:spPr>
          <a:xfrm>
            <a:off x="4500562" y="2928934"/>
            <a:ext cx="4643470" cy="185738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buFont typeface="Arial" pitchFamily="34" charset="0"/>
              <a:buChar char="•"/>
            </a:pPr>
            <a:r>
              <a:rPr lang="sk-SK" sz="1400" dirty="0" smtClean="0">
                <a:solidFill>
                  <a:srgbClr val="C00000"/>
                </a:solidFill>
              </a:rPr>
              <a:t>Ak je hladina TSH nízka, znamená to, že je jeho produkcia tlmená vysokou mierou hormónu štítnej žľazy. (adenohypofýza produkuje menej štítnu žľazu stimulujúceho hormónu (TSH), ak sú v krvi vysoké hodnoty hormónov štítnej žľazy).</a:t>
            </a:r>
          </a:p>
          <a:p>
            <a:pPr>
              <a:buFont typeface="Arial" pitchFamily="34" charset="0"/>
              <a:buChar char="•"/>
            </a:pPr>
            <a:r>
              <a:rPr lang="sk-SK" sz="1400" dirty="0" smtClean="0">
                <a:solidFill>
                  <a:srgbClr val="C00000"/>
                </a:solidFill>
              </a:rPr>
              <a:t>Nápomocné sú aj </a:t>
            </a:r>
            <a:r>
              <a:rPr lang="sk-SK" sz="1400" b="1" dirty="0" smtClean="0">
                <a:solidFill>
                  <a:srgbClr val="C00000"/>
                </a:solidFill>
              </a:rPr>
              <a:t>hodnotenia špecifických protilátok</a:t>
            </a:r>
            <a:r>
              <a:rPr lang="sk-SK" sz="1400" dirty="0" smtClean="0">
                <a:solidFill>
                  <a:srgbClr val="C00000"/>
                </a:solidFill>
              </a:rPr>
              <a:t>. Gravesova - Basedowovo ochorenie.</a:t>
            </a:r>
          </a:p>
          <a:p>
            <a:pPr>
              <a:buFont typeface="Arial" pitchFamily="34" charset="0"/>
              <a:buChar char="•"/>
            </a:pPr>
            <a:r>
              <a:rPr lang="sk-SK" sz="1400" dirty="0" smtClean="0">
                <a:solidFill>
                  <a:srgbClr val="C00000"/>
                </a:solidFill>
              </a:rPr>
              <a:t> </a:t>
            </a:r>
            <a:r>
              <a:rPr lang="sk-SK" sz="1400" b="1" dirty="0" smtClean="0">
                <a:solidFill>
                  <a:srgbClr val="C00000"/>
                </a:solidFill>
              </a:rPr>
              <a:t>CT</a:t>
            </a:r>
            <a:r>
              <a:rPr lang="sk-SK" sz="1400" dirty="0" smtClean="0">
                <a:solidFill>
                  <a:srgbClr val="C00000"/>
                </a:solidFill>
              </a:rPr>
              <a:t>, </a:t>
            </a:r>
            <a:r>
              <a:rPr lang="sk-SK" sz="1400" b="1" dirty="0" smtClean="0">
                <a:solidFill>
                  <a:srgbClr val="C00000"/>
                </a:solidFill>
              </a:rPr>
              <a:t>scintigrafia</a:t>
            </a:r>
            <a:r>
              <a:rPr lang="sk-SK" sz="1400" dirty="0" smtClean="0">
                <a:solidFill>
                  <a:srgbClr val="C00000"/>
                </a:solidFill>
              </a:rPr>
              <a:t>, RTG vyšetrenie štítnej žľazy a aj hrudníka</a:t>
            </a:r>
            <a:r>
              <a:rPr lang="sk-SK" sz="1400" dirty="0" smtClean="0">
                <a:solidFill>
                  <a:srgbClr val="C00000"/>
                </a:solidFill>
              </a:rPr>
              <a:t>.</a:t>
            </a:r>
          </a:p>
        </p:txBody>
      </p:sp>
      <p:sp>
        <p:nvSpPr>
          <p:cNvPr id="5" name="Zaoblený obdélník 4"/>
          <p:cNvSpPr/>
          <p:nvPr/>
        </p:nvSpPr>
        <p:spPr>
          <a:xfrm>
            <a:off x="6500826" y="785794"/>
            <a:ext cx="2643206" cy="1214446"/>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buFont typeface="Arial" pitchFamily="34" charset="0"/>
              <a:buChar char="•"/>
            </a:pPr>
            <a:endParaRPr lang="sk-SK" b="1" dirty="0" smtClean="0">
              <a:solidFill>
                <a:srgbClr val="7E0000"/>
              </a:solidFill>
            </a:endParaRPr>
          </a:p>
          <a:p>
            <a:r>
              <a:rPr lang="sk-SK" b="1" dirty="0" smtClean="0">
                <a:solidFill>
                  <a:srgbClr val="FF0000"/>
                </a:solidFill>
              </a:rPr>
              <a:t>Štartovanie</a:t>
            </a:r>
            <a:endParaRPr lang="sk-SK" b="1" dirty="0" smtClean="0">
              <a:solidFill>
                <a:srgbClr val="FF0000"/>
              </a:solidFill>
            </a:endParaRPr>
          </a:p>
          <a:p>
            <a:pPr>
              <a:buFont typeface="Arial" pitchFamily="34" charset="0"/>
              <a:buChar char="•"/>
            </a:pPr>
            <a:r>
              <a:rPr lang="sk-SK" sz="1600" b="1" dirty="0" smtClean="0">
                <a:solidFill>
                  <a:schemeClr val="accent3">
                    <a:lumMod val="60000"/>
                    <a:lumOff val="40000"/>
                  </a:schemeClr>
                </a:solidFill>
              </a:rPr>
              <a:t>Majoránka /pankreas</a:t>
            </a:r>
            <a:endParaRPr lang="sk-SK" sz="1600" b="1" dirty="0" smtClean="0">
              <a:solidFill>
                <a:schemeClr val="accent3">
                  <a:lumMod val="60000"/>
                  <a:lumOff val="40000"/>
                </a:schemeClr>
              </a:solidFill>
            </a:endParaRPr>
          </a:p>
          <a:p>
            <a:pPr>
              <a:buFont typeface="Arial" pitchFamily="34" charset="0"/>
              <a:buChar char="•"/>
            </a:pPr>
            <a:r>
              <a:rPr lang="sk-SK" sz="1600" b="1" dirty="0" smtClean="0">
                <a:solidFill>
                  <a:schemeClr val="accent3">
                    <a:lumMod val="50000"/>
                  </a:schemeClr>
                </a:solidFill>
              </a:rPr>
              <a:t>Koriander/ thymus</a:t>
            </a:r>
            <a:endParaRPr lang="sk-SK" sz="1600" b="1" dirty="0" smtClean="0">
              <a:solidFill>
                <a:schemeClr val="accent3">
                  <a:lumMod val="50000"/>
                </a:schemeClr>
              </a:solidFill>
            </a:endParaRPr>
          </a:p>
          <a:p>
            <a:pPr marL="0" lvl="1">
              <a:buFont typeface="Arial" pitchFamily="34" charset="0"/>
              <a:buChar char="•"/>
            </a:pPr>
            <a:r>
              <a:rPr lang="sk-SK" sz="1600" b="1" dirty="0" smtClean="0">
                <a:solidFill>
                  <a:schemeClr val="accent6">
                    <a:lumMod val="50000"/>
                  </a:schemeClr>
                </a:solidFill>
              </a:rPr>
              <a:t>Klinček/ štítna</a:t>
            </a:r>
            <a:endParaRPr lang="sk-SK" sz="1600" b="1" dirty="0" smtClean="0">
              <a:solidFill>
                <a:schemeClr val="accent6">
                  <a:lumMod val="50000"/>
                </a:schemeClr>
              </a:solidFill>
            </a:endParaRPr>
          </a:p>
          <a:p>
            <a:pPr algn="ctr"/>
            <a:endParaRPr lang="sk-SK" b="1" dirty="0"/>
          </a:p>
        </p:txBody>
      </p:sp>
      <p:sp>
        <p:nvSpPr>
          <p:cNvPr id="12" name="Zaoblený obdélník 11"/>
          <p:cNvSpPr/>
          <p:nvPr/>
        </p:nvSpPr>
        <p:spPr>
          <a:xfrm>
            <a:off x="6500826" y="2071678"/>
            <a:ext cx="2643206" cy="78581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buFont typeface="Arial" pitchFamily="34" charset="0"/>
              <a:buChar char="•"/>
            </a:pPr>
            <a:endParaRPr lang="sk-SK" b="1" dirty="0" smtClean="0">
              <a:solidFill>
                <a:srgbClr val="7E0000"/>
              </a:solidFill>
            </a:endParaRPr>
          </a:p>
          <a:p>
            <a:r>
              <a:rPr lang="sk-SK" b="1" dirty="0" smtClean="0">
                <a:solidFill>
                  <a:schemeClr val="tx2">
                    <a:lumMod val="75000"/>
                  </a:schemeClr>
                </a:solidFill>
              </a:rPr>
              <a:t>Stimulácia:</a:t>
            </a:r>
            <a:endParaRPr lang="sk-SK" b="1" dirty="0" smtClean="0">
              <a:solidFill>
                <a:schemeClr val="tx2">
                  <a:lumMod val="75000"/>
                </a:schemeClr>
              </a:solidFill>
            </a:endParaRPr>
          </a:p>
          <a:p>
            <a:pPr>
              <a:buFont typeface="Arial" pitchFamily="34" charset="0"/>
              <a:buChar char="•"/>
            </a:pPr>
            <a:r>
              <a:rPr lang="sk-SK" sz="1600" b="1" dirty="0" smtClean="0">
                <a:solidFill>
                  <a:schemeClr val="accent6">
                    <a:lumMod val="60000"/>
                    <a:lumOff val="40000"/>
                  </a:schemeClr>
                </a:solidFill>
              </a:rPr>
              <a:t>Helichrysum/ Slamienka</a:t>
            </a:r>
          </a:p>
          <a:p>
            <a:pPr>
              <a:buFont typeface="Arial" pitchFamily="34" charset="0"/>
              <a:buChar char="•"/>
            </a:pPr>
            <a:r>
              <a:rPr lang="sk-SK" sz="1600" b="1" dirty="0" smtClean="0">
                <a:solidFill>
                  <a:schemeClr val="accent6">
                    <a:lumMod val="60000"/>
                    <a:lumOff val="40000"/>
                  </a:schemeClr>
                </a:solidFill>
              </a:rPr>
              <a:t>dōTERRA OnGuard</a:t>
            </a:r>
            <a:endParaRPr lang="sk-SK" sz="1600" b="1" dirty="0" smtClean="0">
              <a:solidFill>
                <a:schemeClr val="accent6">
                  <a:lumMod val="60000"/>
                  <a:lumOff val="40000"/>
                </a:schemeClr>
              </a:solidFill>
            </a:endParaRPr>
          </a:p>
          <a:p>
            <a:pPr algn="ctr"/>
            <a:endParaRPr lang="sk-SK" b="1" dirty="0"/>
          </a:p>
        </p:txBody>
      </p:sp>
      <p:sp>
        <p:nvSpPr>
          <p:cNvPr id="13" name="TextovéPole 12"/>
          <p:cNvSpPr txBox="1"/>
          <p:nvPr/>
        </p:nvSpPr>
        <p:spPr>
          <a:xfrm>
            <a:off x="2357422" y="2928934"/>
            <a:ext cx="2143140" cy="184665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sk-SK" b="1" dirty="0" smtClean="0"/>
              <a:t>Imunita:</a:t>
            </a:r>
          </a:p>
          <a:p>
            <a:pPr>
              <a:buFont typeface="Arial" pitchFamily="34" charset="0"/>
              <a:buChar char="•"/>
            </a:pPr>
            <a:r>
              <a:rPr lang="sk-SK" sz="1600" b="1" dirty="0" smtClean="0">
                <a:solidFill>
                  <a:schemeClr val="accent4">
                    <a:lumMod val="50000"/>
                  </a:schemeClr>
                </a:solidFill>
              </a:rPr>
              <a:t>Clove</a:t>
            </a:r>
            <a:endParaRPr lang="sk-SK" sz="1600" b="1" dirty="0" smtClean="0">
              <a:solidFill>
                <a:schemeClr val="accent4">
                  <a:lumMod val="50000"/>
                </a:schemeClr>
              </a:solidFill>
            </a:endParaRPr>
          </a:p>
          <a:p>
            <a:pPr>
              <a:buFont typeface="Arial" pitchFamily="34" charset="0"/>
              <a:buChar char="•"/>
            </a:pPr>
            <a:r>
              <a:rPr lang="sk-SK" sz="1600" b="1" dirty="0" smtClean="0">
                <a:solidFill>
                  <a:schemeClr val="accent4">
                    <a:lumMod val="50000"/>
                  </a:schemeClr>
                </a:solidFill>
              </a:rPr>
              <a:t>Coriander</a:t>
            </a:r>
          </a:p>
          <a:p>
            <a:pPr>
              <a:buFont typeface="Arial" pitchFamily="34" charset="0"/>
              <a:buChar char="•"/>
            </a:pPr>
            <a:r>
              <a:rPr lang="sk-SK" sz="1600" b="1" dirty="0" smtClean="0">
                <a:solidFill>
                  <a:schemeClr val="accent4">
                    <a:lumMod val="50000"/>
                  </a:schemeClr>
                </a:solidFill>
              </a:rPr>
              <a:t>Myrh</a:t>
            </a:r>
            <a:endParaRPr lang="sk-SK" sz="1600" b="1" dirty="0" smtClean="0">
              <a:solidFill>
                <a:schemeClr val="accent4">
                  <a:lumMod val="50000"/>
                </a:schemeClr>
              </a:solidFill>
            </a:endParaRPr>
          </a:p>
          <a:p>
            <a:pPr>
              <a:buFont typeface="Arial" pitchFamily="34" charset="0"/>
              <a:buChar char="•"/>
            </a:pPr>
            <a:r>
              <a:rPr lang="sk-SK" sz="1600" b="1" dirty="0" smtClean="0">
                <a:solidFill>
                  <a:schemeClr val="accent4">
                    <a:lumMod val="50000"/>
                  </a:schemeClr>
                </a:solidFill>
              </a:rPr>
              <a:t>Lemongrass</a:t>
            </a:r>
          </a:p>
          <a:p>
            <a:pPr>
              <a:buFont typeface="Arial" pitchFamily="34" charset="0"/>
              <a:buChar char="•"/>
            </a:pPr>
            <a:r>
              <a:rPr lang="sk-SK" sz="1600" b="1" dirty="0" smtClean="0">
                <a:solidFill>
                  <a:schemeClr val="accent4">
                    <a:lumMod val="50000"/>
                  </a:schemeClr>
                </a:solidFill>
              </a:rPr>
              <a:t>Frankincense</a:t>
            </a:r>
          </a:p>
          <a:p>
            <a:pPr>
              <a:buFont typeface="Arial" pitchFamily="34" charset="0"/>
              <a:buChar char="•"/>
            </a:pPr>
            <a:r>
              <a:rPr lang="sk-SK" sz="1600" b="1" dirty="0" smtClean="0">
                <a:solidFill>
                  <a:schemeClr val="accent4">
                    <a:lumMod val="50000"/>
                  </a:schemeClr>
                </a:solidFill>
              </a:rPr>
              <a:t>dōTERRA </a:t>
            </a:r>
            <a:r>
              <a:rPr lang="sk-SK" sz="1600" b="1" dirty="0" smtClean="0"/>
              <a:t>OnGuard</a:t>
            </a:r>
            <a:endParaRPr lang="sk-SK" sz="1600" b="1" dirty="0"/>
          </a:p>
        </p:txBody>
      </p:sp>
      <p:sp>
        <p:nvSpPr>
          <p:cNvPr id="2" name="Nadpis 1"/>
          <p:cNvSpPr>
            <a:spLocks noGrp="1"/>
          </p:cNvSpPr>
          <p:nvPr>
            <p:ph type="ctrTitle"/>
          </p:nvPr>
        </p:nvSpPr>
        <p:spPr>
          <a:xfrm>
            <a:off x="0" y="-24"/>
            <a:ext cx="9144000" cy="785818"/>
          </a:xfrm>
        </p:spPr>
        <p:style>
          <a:lnRef idx="0">
            <a:schemeClr val="accent2"/>
          </a:lnRef>
          <a:fillRef idx="3">
            <a:schemeClr val="accent2"/>
          </a:fillRef>
          <a:effectRef idx="3">
            <a:schemeClr val="accent2"/>
          </a:effectRef>
          <a:fontRef idx="minor">
            <a:schemeClr val="lt1"/>
          </a:fontRef>
        </p:style>
        <p:txBody>
          <a:bodyPr>
            <a:normAutofit/>
          </a:bodyPr>
          <a:lstStyle/>
          <a:p>
            <a:r>
              <a:rPr lang="sk-SK" sz="3600" dirty="0" smtClean="0">
                <a:latin typeface="Mistral" pitchFamily="66" charset="0"/>
              </a:rPr>
              <a:t>Diagnostika a liečba hypertyreózy.</a:t>
            </a:r>
            <a:endParaRPr lang="sk-SK" sz="3600" dirty="0">
              <a:latin typeface="Mistral" pitchFamily="66" charset="0"/>
            </a:endParaRPr>
          </a:p>
        </p:txBody>
      </p:sp>
      <p:sp>
        <p:nvSpPr>
          <p:cNvPr id="22" name="Obdélník 21"/>
          <p:cNvSpPr/>
          <p:nvPr/>
        </p:nvSpPr>
        <p:spPr>
          <a:xfrm>
            <a:off x="4000496" y="6143644"/>
            <a:ext cx="5143504" cy="71435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sk-SK" sz="2800" dirty="0" smtClean="0">
                <a:latin typeface="Mistral" pitchFamily="66" charset="0"/>
              </a:rPr>
              <a:t>OnGuard dōTERRA</a:t>
            </a:r>
            <a:endParaRPr lang="sk-SK" sz="2800" dirty="0">
              <a:latin typeface="Mistral" pitchFamily="66" charset="0"/>
            </a:endParaRPr>
          </a:p>
        </p:txBody>
      </p:sp>
      <p:sp>
        <p:nvSpPr>
          <p:cNvPr id="16" name="Obdélník 15"/>
          <p:cNvSpPr/>
          <p:nvPr/>
        </p:nvSpPr>
        <p:spPr>
          <a:xfrm>
            <a:off x="4500562" y="4786322"/>
            <a:ext cx="4643470" cy="128588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fontAlgn="base"/>
            <a:endParaRPr lang="sk-SK" sz="1200" dirty="0" smtClean="0"/>
          </a:p>
          <a:p>
            <a:pPr fontAlgn="base"/>
            <a:r>
              <a:rPr lang="sk-SK" sz="1200" b="1" dirty="0" smtClean="0">
                <a:solidFill>
                  <a:srgbClr val="C00000"/>
                </a:solidFill>
              </a:rPr>
              <a:t>Príznaky </a:t>
            </a:r>
            <a:r>
              <a:rPr lang="sk-SK" sz="1200" b="1" dirty="0" smtClean="0">
                <a:solidFill>
                  <a:srgbClr val="C00000"/>
                </a:solidFill>
              </a:rPr>
              <a:t>Gravesovej choroby ale možno do veľkej miery zvládať niekoľkými spôsobmi:</a:t>
            </a:r>
          </a:p>
          <a:p>
            <a:pPr fontAlgn="base">
              <a:buFont typeface="Arial" pitchFamily="34" charset="0"/>
              <a:buChar char="•"/>
            </a:pPr>
            <a:r>
              <a:rPr lang="sk-SK" sz="1200" dirty="0" smtClean="0"/>
              <a:t> beta-blokátormi pre riadenie srdcovej frekvencie, úzkosti a potenia,</a:t>
            </a:r>
          </a:p>
          <a:p>
            <a:pPr fontAlgn="base">
              <a:buFont typeface="Arial" pitchFamily="34" charset="0"/>
              <a:buChar char="•"/>
            </a:pPr>
            <a:r>
              <a:rPr lang="sk-SK" sz="1200" dirty="0" smtClean="0"/>
              <a:t> liekmi na kontrolu produkcie veľkého množstva hormónov štítnej žľazy,</a:t>
            </a:r>
          </a:p>
          <a:p>
            <a:pPr fontAlgn="base">
              <a:buFont typeface="Arial" pitchFamily="34" charset="0"/>
              <a:buChar char="•"/>
            </a:pPr>
            <a:r>
              <a:rPr lang="sk-SK" sz="1200" dirty="0" smtClean="0"/>
              <a:t> rádioaktívnym jódom,</a:t>
            </a:r>
          </a:p>
          <a:p>
            <a:pPr fontAlgn="base">
              <a:buFont typeface="Arial" pitchFamily="34" charset="0"/>
              <a:buChar char="•"/>
            </a:pPr>
            <a:r>
              <a:rPr lang="sk-SK" sz="1200" dirty="0" smtClean="0"/>
              <a:t> chirurgickým odstránením štítnej žľazy (ako posledná možnosť).</a:t>
            </a:r>
          </a:p>
          <a:p>
            <a:pPr>
              <a:buFont typeface="Arial" pitchFamily="34" charset="0"/>
              <a:buChar char="•"/>
            </a:pPr>
            <a:endParaRPr lang="sk-SK" sz="1200" dirty="0" smtClean="0">
              <a:solidFill>
                <a:srgbClr val="7030A0"/>
              </a:solidFill>
            </a:endParaRPr>
          </a:p>
        </p:txBody>
      </p:sp>
      <p:sp>
        <p:nvSpPr>
          <p:cNvPr id="17" name="Obdélník 16"/>
          <p:cNvSpPr/>
          <p:nvPr/>
        </p:nvSpPr>
        <p:spPr>
          <a:xfrm>
            <a:off x="2357422" y="4786346"/>
            <a:ext cx="2143140" cy="207165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sk-SK" sz="1400" b="1" dirty="0" smtClean="0">
                <a:solidFill>
                  <a:schemeClr val="bg1"/>
                </a:solidFill>
              </a:rPr>
              <a:t>Diagnostika vyšetrením hladiny </a:t>
            </a:r>
            <a:r>
              <a:rPr lang="sk-SK" sz="1400" b="1" dirty="0" smtClean="0">
                <a:solidFill>
                  <a:schemeClr val="bg1"/>
                </a:solidFill>
              </a:rPr>
              <a:t>hormónov štítnej </a:t>
            </a:r>
            <a:r>
              <a:rPr lang="sk-SK" sz="1400" b="1" dirty="0" smtClean="0">
                <a:solidFill>
                  <a:schemeClr val="bg1"/>
                </a:solidFill>
              </a:rPr>
              <a:t>žľazy z krvi.</a:t>
            </a:r>
          </a:p>
          <a:p>
            <a:endParaRPr lang="sk-SK" sz="1200" b="1" dirty="0" smtClean="0">
              <a:solidFill>
                <a:schemeClr val="bg1"/>
              </a:solidFill>
            </a:endParaRPr>
          </a:p>
          <a:p>
            <a:r>
              <a:rPr lang="sk-SK" sz="1200" dirty="0" smtClean="0">
                <a:solidFill>
                  <a:schemeClr val="bg1"/>
                </a:solidFill>
              </a:rPr>
              <a:t> </a:t>
            </a:r>
            <a:r>
              <a:rPr lang="sk-SK" sz="1200" dirty="0" smtClean="0">
                <a:solidFill>
                  <a:schemeClr val="bg1"/>
                </a:solidFill>
              </a:rPr>
              <a:t>Zvýšené sú hodnoty </a:t>
            </a:r>
            <a:r>
              <a:rPr lang="sk-SK" sz="1200" dirty="0" smtClean="0">
                <a:solidFill>
                  <a:schemeClr val="bg1"/>
                </a:solidFill>
              </a:rPr>
              <a:t>hormónov </a:t>
            </a:r>
          </a:p>
          <a:p>
            <a:pPr>
              <a:buFont typeface="Arial" pitchFamily="34" charset="0"/>
              <a:buChar char="•"/>
            </a:pPr>
            <a:r>
              <a:rPr lang="sk-SK" sz="1200" b="1" dirty="0" smtClean="0">
                <a:solidFill>
                  <a:schemeClr val="bg1"/>
                </a:solidFill>
              </a:rPr>
              <a:t>tyroxín </a:t>
            </a:r>
            <a:r>
              <a:rPr lang="sk-SK" sz="1200" b="1" dirty="0" smtClean="0">
                <a:solidFill>
                  <a:schemeClr val="bg1"/>
                </a:solidFill>
              </a:rPr>
              <a:t>- T3 </a:t>
            </a:r>
            <a:r>
              <a:rPr lang="sk-SK" sz="1200" b="1" dirty="0" smtClean="0">
                <a:solidFill>
                  <a:schemeClr val="bg1"/>
                </a:solidFill>
              </a:rPr>
              <a:t>(ŠŽ)</a:t>
            </a:r>
          </a:p>
          <a:p>
            <a:pPr>
              <a:buFont typeface="Arial" pitchFamily="34" charset="0"/>
              <a:buChar char="•"/>
            </a:pPr>
            <a:r>
              <a:rPr lang="sk-SK" sz="1200" b="1" dirty="0" smtClean="0">
                <a:solidFill>
                  <a:schemeClr val="bg1"/>
                </a:solidFill>
              </a:rPr>
              <a:t>trijódtyronín </a:t>
            </a:r>
            <a:r>
              <a:rPr lang="sk-SK" sz="1200" b="1" dirty="0" smtClean="0">
                <a:solidFill>
                  <a:schemeClr val="bg1"/>
                </a:solidFill>
              </a:rPr>
              <a:t>- </a:t>
            </a:r>
            <a:r>
              <a:rPr lang="sk-SK" sz="1200" b="1" dirty="0" smtClean="0">
                <a:solidFill>
                  <a:schemeClr val="bg1"/>
                </a:solidFill>
              </a:rPr>
              <a:t>T4</a:t>
            </a:r>
            <a:r>
              <a:rPr lang="sk-SK" sz="1200" b="1" dirty="0" smtClean="0">
                <a:solidFill>
                  <a:schemeClr val="bg1"/>
                </a:solidFill>
              </a:rPr>
              <a:t> </a:t>
            </a:r>
            <a:r>
              <a:rPr lang="sk-SK" sz="1200" b="1" dirty="0" smtClean="0">
                <a:solidFill>
                  <a:schemeClr val="bg1"/>
                </a:solidFill>
              </a:rPr>
              <a:t>(ŠŽ)</a:t>
            </a:r>
            <a:endParaRPr lang="sk-SK" sz="1200" dirty="0" smtClean="0">
              <a:solidFill>
                <a:schemeClr val="bg1"/>
              </a:solidFill>
            </a:endParaRPr>
          </a:p>
          <a:p>
            <a:pPr>
              <a:buFont typeface="Arial" pitchFamily="34" charset="0"/>
              <a:buChar char="•"/>
            </a:pPr>
            <a:r>
              <a:rPr lang="sk-SK" sz="1200" dirty="0" smtClean="0">
                <a:solidFill>
                  <a:schemeClr val="bg1"/>
                </a:solidFill>
              </a:rPr>
              <a:t>Následne sa hodnotí hladina </a:t>
            </a:r>
            <a:r>
              <a:rPr lang="sk-SK" sz="1200" b="1" dirty="0" smtClean="0">
                <a:solidFill>
                  <a:schemeClr val="bg1"/>
                </a:solidFill>
              </a:rPr>
              <a:t>TSH -</a:t>
            </a:r>
            <a:r>
              <a:rPr lang="sk-SK" sz="1200" dirty="0" smtClean="0"/>
              <a:t>  </a:t>
            </a:r>
            <a:r>
              <a:rPr lang="sk-SK" sz="1200" b="1" dirty="0" smtClean="0"/>
              <a:t>tyreotropný </a:t>
            </a:r>
            <a:r>
              <a:rPr lang="sk-SK" sz="1200" b="1" dirty="0" smtClean="0"/>
              <a:t>hormón (Hypofýzy)</a:t>
            </a:r>
            <a:r>
              <a:rPr lang="sk-SK" sz="1200" b="1" dirty="0" smtClean="0">
                <a:solidFill>
                  <a:schemeClr val="bg1"/>
                </a:solidFill>
              </a:rPr>
              <a:t> </a:t>
            </a:r>
            <a:endParaRPr lang="sk-SK" sz="1200" b="1" dirty="0" smtClean="0">
              <a:solidFill>
                <a:schemeClr val="bg1"/>
              </a:solidFill>
            </a:endParaRPr>
          </a:p>
        </p:txBody>
      </p:sp>
      <p:pic>
        <p:nvPicPr>
          <p:cNvPr id="28678"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72462" y="5901182"/>
            <a:ext cx="1071538" cy="956818"/>
          </a:xfrm>
          <a:prstGeom prst="rect">
            <a:avLst/>
          </a:prstGeom>
          <a:noFill/>
          <a:ln w="9525">
            <a:noFill/>
            <a:miter lim="800000"/>
            <a:headEnd/>
            <a:tailEnd/>
          </a:ln>
          <a:effectLst/>
        </p:spPr>
      </p:pic>
      <p:sp>
        <p:nvSpPr>
          <p:cNvPr id="52226" name="AutoShape 2" descr="Thyroid Tests | NIDD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52229" name="Picture 5"/>
          <p:cNvPicPr>
            <a:picLocks noChangeAspect="1" noChangeArrowheads="1"/>
          </p:cNvPicPr>
          <p:nvPr/>
        </p:nvPicPr>
        <p:blipFill>
          <a:blip r:embed="rId4"/>
          <a:srcRect/>
          <a:stretch>
            <a:fillRect/>
          </a:stretch>
        </p:blipFill>
        <p:spPr bwMode="auto">
          <a:xfrm>
            <a:off x="3357554" y="785794"/>
            <a:ext cx="1357322" cy="2157848"/>
          </a:xfrm>
          <a:prstGeom prst="rect">
            <a:avLst/>
          </a:prstGeom>
          <a:noFill/>
          <a:ln w="9525">
            <a:noFill/>
            <a:miter lim="800000"/>
            <a:headEnd/>
            <a:tailEnd/>
          </a:ln>
          <a:effectLst/>
        </p:spPr>
      </p:pic>
      <p:pic>
        <p:nvPicPr>
          <p:cNvPr id="23" name="Obrázek 22" descr="1200px-Thyroid_system.svg.png"/>
          <p:cNvPicPr>
            <a:picLocks noChangeAspect="1"/>
          </p:cNvPicPr>
          <p:nvPr/>
        </p:nvPicPr>
        <p:blipFill>
          <a:blip r:embed="rId5" cstate="print"/>
          <a:stretch>
            <a:fillRect/>
          </a:stretch>
        </p:blipFill>
        <p:spPr>
          <a:xfrm>
            <a:off x="0" y="785794"/>
            <a:ext cx="2214546" cy="2143140"/>
          </a:xfrm>
          <a:prstGeom prst="rect">
            <a:avLst/>
          </a:prstGeom>
        </p:spPr>
      </p:pic>
      <p:sp>
        <p:nvSpPr>
          <p:cNvPr id="25" name="Obláček 24"/>
          <p:cNvSpPr/>
          <p:nvPr/>
        </p:nvSpPr>
        <p:spPr>
          <a:xfrm>
            <a:off x="2285984" y="1887658"/>
            <a:ext cx="1357322" cy="541210"/>
          </a:xfrm>
          <a:prstGeom prst="cloudCallout">
            <a:avLst>
              <a:gd name="adj1" fmla="val -127708"/>
              <a:gd name="adj2" fmla="val -887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1200" dirty="0" smtClean="0"/>
              <a:t>Štítna žľaza</a:t>
            </a:r>
            <a:endParaRPr lang="sk-SK" sz="1200" dirty="0"/>
          </a:p>
        </p:txBody>
      </p:sp>
      <p:sp>
        <p:nvSpPr>
          <p:cNvPr id="26" name="Obdélník 25"/>
          <p:cNvSpPr/>
          <p:nvPr/>
        </p:nvSpPr>
        <p:spPr>
          <a:xfrm>
            <a:off x="5097251" y="1857364"/>
            <a:ext cx="926857" cy="523220"/>
          </a:xfrm>
          <a:prstGeom prst="rect">
            <a:avLst/>
          </a:prstGeom>
        </p:spPr>
        <p:txBody>
          <a:bodyPr wrap="none">
            <a:spAutoFit/>
          </a:bodyPr>
          <a:lstStyle/>
          <a:p>
            <a:r>
              <a:rPr lang="sk-SK" sz="2800" dirty="0" smtClean="0">
                <a:solidFill>
                  <a:srgbClr val="C00000"/>
                </a:solidFill>
                <a:latin typeface="Mistral" pitchFamily="66" charset="0"/>
              </a:rPr>
              <a:t>Graves</a:t>
            </a:r>
            <a:endParaRPr lang="sk-SK" sz="2800" dirty="0">
              <a:solidFill>
                <a:srgbClr val="C0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0000">
              <a:srgbClr val="C00000">
                <a:alpha val="42000"/>
              </a:srgbClr>
            </a:gs>
            <a:gs pos="39999">
              <a:srgbClr val="85C2FF"/>
            </a:gs>
            <a:gs pos="70000">
              <a:srgbClr val="C4D6EB"/>
            </a:gs>
            <a:gs pos="100000">
              <a:srgbClr val="FFEBFA"/>
            </a:gs>
          </a:gsLst>
          <a:lin ang="16200000" scaled="0"/>
        </a:gra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lum bright="-20000" contrast="40000"/>
          </a:blip>
          <a:srcRect/>
          <a:stretch>
            <a:fillRect/>
          </a:stretch>
        </p:blipFill>
        <p:spPr bwMode="auto">
          <a:xfrm>
            <a:off x="1879204" y="142876"/>
            <a:ext cx="5121688" cy="6357958"/>
          </a:xfrm>
          <a:prstGeom prst="rect">
            <a:avLst/>
          </a:prstGeom>
          <a:noFill/>
          <a:ln w="9525">
            <a:noFill/>
            <a:miter lim="800000"/>
            <a:headEnd/>
            <a:tailEnd/>
          </a:ln>
          <a:effectLst/>
        </p:spPr>
      </p:pic>
      <p:sp>
        <p:nvSpPr>
          <p:cNvPr id="5" name="TextovéPole 4"/>
          <p:cNvSpPr txBox="1"/>
          <p:nvPr/>
        </p:nvSpPr>
        <p:spPr>
          <a:xfrm>
            <a:off x="142844" y="285728"/>
            <a:ext cx="1681871" cy="523220"/>
          </a:xfrm>
          <a:prstGeom prst="rect">
            <a:avLst/>
          </a:prstGeom>
          <a:noFill/>
        </p:spPr>
        <p:txBody>
          <a:bodyPr wrap="square" rtlCol="0">
            <a:spAutoFit/>
          </a:bodyPr>
          <a:lstStyle/>
          <a:p>
            <a:r>
              <a:rPr lang="sk-SK" sz="2800" dirty="0" smtClean="0">
                <a:latin typeface="Mistral" pitchFamily="66" charset="0"/>
              </a:rPr>
              <a:t>Hypertyreóza</a:t>
            </a:r>
          </a:p>
        </p:txBody>
      </p:sp>
      <p:sp>
        <p:nvSpPr>
          <p:cNvPr id="6" name="TextovéPole 5"/>
          <p:cNvSpPr txBox="1"/>
          <p:nvPr/>
        </p:nvSpPr>
        <p:spPr>
          <a:xfrm>
            <a:off x="7143768" y="285728"/>
            <a:ext cx="1681871" cy="523220"/>
          </a:xfrm>
          <a:prstGeom prst="rect">
            <a:avLst/>
          </a:prstGeom>
          <a:noFill/>
        </p:spPr>
        <p:txBody>
          <a:bodyPr wrap="square" rtlCol="0">
            <a:spAutoFit/>
          </a:bodyPr>
          <a:lstStyle/>
          <a:p>
            <a:pPr algn="ctr"/>
            <a:r>
              <a:rPr lang="sk-SK" sz="2800" dirty="0" smtClean="0">
                <a:latin typeface="Mistral" pitchFamily="66" charset="0"/>
              </a:rPr>
              <a:t>Graves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28596" y="-23"/>
            <a:ext cx="8572560" cy="523220"/>
          </a:xfrm>
          <a:prstGeom prst="rect">
            <a:avLst/>
          </a:prstGeom>
        </p:spPr>
        <p:txBody>
          <a:bodyPr wrap="square">
            <a:spAutoFit/>
          </a:bodyPr>
          <a:lstStyle/>
          <a:p>
            <a:pPr algn="ctr"/>
            <a:r>
              <a:rPr lang="sk-SK" sz="2800" dirty="0" smtClean="0">
                <a:solidFill>
                  <a:srgbClr val="C78B7F"/>
                </a:solidFill>
                <a:latin typeface="Mistral" pitchFamily="66" charset="0"/>
              </a:rPr>
              <a:t>Veľké endokrinné žľazy (vľavo muž, vpravo žena):</a:t>
            </a:r>
            <a:endParaRPr lang="sk-SK" sz="2800" dirty="0">
              <a:solidFill>
                <a:srgbClr val="C78B7F"/>
              </a:solidFill>
              <a:latin typeface="Mistral" pitchFamily="66" charset="0"/>
            </a:endParaRPr>
          </a:p>
        </p:txBody>
      </p:sp>
      <p:pic>
        <p:nvPicPr>
          <p:cNvPr id="5" name="Picture 6"/>
          <p:cNvPicPr>
            <a:picLocks noChangeAspect="1" noChangeArrowheads="1"/>
          </p:cNvPicPr>
          <p:nvPr/>
        </p:nvPicPr>
        <p:blipFill>
          <a:blip r:embed="rId2"/>
          <a:srcRect/>
          <a:stretch>
            <a:fillRect/>
          </a:stretch>
        </p:blipFill>
        <p:spPr bwMode="auto">
          <a:xfrm>
            <a:off x="0" y="5000636"/>
            <a:ext cx="9144000" cy="1857364"/>
          </a:xfrm>
          <a:prstGeom prst="rect">
            <a:avLst/>
          </a:prstGeom>
          <a:noFill/>
          <a:ln w="9525">
            <a:solidFill>
              <a:schemeClr val="accent4">
                <a:lumMod val="50000"/>
              </a:schemeClr>
            </a:solidFill>
            <a:miter lim="800000"/>
            <a:headEnd/>
            <a:tailEnd/>
          </a:ln>
          <a:effectLst/>
        </p:spPr>
      </p:pic>
      <p:sp>
        <p:nvSpPr>
          <p:cNvPr id="7" name="Obdélník 6"/>
          <p:cNvSpPr/>
          <p:nvPr/>
        </p:nvSpPr>
        <p:spPr>
          <a:xfrm>
            <a:off x="71438" y="500042"/>
            <a:ext cx="3214678" cy="442915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buFont typeface="Arial" pitchFamily="34" charset="0"/>
              <a:buChar char="•"/>
            </a:pPr>
            <a:endParaRPr lang="sk-SK" sz="1400" dirty="0" smtClean="0"/>
          </a:p>
          <a:p>
            <a:pPr>
              <a:buFont typeface="Arial" pitchFamily="34" charset="0"/>
              <a:buChar char="•"/>
            </a:pPr>
            <a:endParaRPr lang="sk-SK" sz="1400" dirty="0" smtClean="0"/>
          </a:p>
          <a:p>
            <a:r>
              <a:rPr lang="sk-SK" sz="1400" b="1" dirty="0" smtClean="0">
                <a:solidFill>
                  <a:schemeClr val="accent6">
                    <a:lumMod val="60000"/>
                    <a:lumOff val="40000"/>
                  </a:schemeClr>
                </a:solidFill>
              </a:rPr>
              <a:t>Žľazy a orgány:</a:t>
            </a:r>
          </a:p>
          <a:p>
            <a:pPr>
              <a:buFont typeface="Arial" pitchFamily="34" charset="0"/>
              <a:buChar char="•"/>
            </a:pPr>
            <a:r>
              <a:rPr lang="sk-SK" sz="1400" dirty="0" smtClean="0"/>
              <a:t>Hypofýza  (5)</a:t>
            </a:r>
          </a:p>
          <a:p>
            <a:pPr>
              <a:buFont typeface="Arial" pitchFamily="34" charset="0"/>
              <a:buChar char="•"/>
            </a:pPr>
            <a:r>
              <a:rPr lang="sk-SK" sz="1400" dirty="0" smtClean="0"/>
              <a:t>Štítna žľaza</a:t>
            </a:r>
          </a:p>
          <a:p>
            <a:pPr>
              <a:buFont typeface="Arial" pitchFamily="34" charset="0"/>
              <a:buChar char="•"/>
            </a:pPr>
            <a:r>
              <a:rPr lang="sk-SK" sz="1400" dirty="0" smtClean="0"/>
              <a:t>Nadobličky(3)</a:t>
            </a:r>
          </a:p>
          <a:p>
            <a:pPr>
              <a:buFont typeface="Arial" pitchFamily="34" charset="0"/>
              <a:buChar char="•"/>
            </a:pPr>
            <a:r>
              <a:rPr lang="sk-SK" sz="1400" dirty="0" smtClean="0"/>
              <a:t>Pankreas(7)</a:t>
            </a:r>
          </a:p>
          <a:p>
            <a:pPr>
              <a:buFont typeface="Arial" pitchFamily="34" charset="0"/>
              <a:buChar char="•"/>
            </a:pPr>
            <a:r>
              <a:rPr lang="sk-SK" sz="1400" dirty="0" smtClean="0"/>
              <a:t>Gonády(4)</a:t>
            </a:r>
            <a:endParaRPr lang="sk-SK" sz="1400" b="1" dirty="0" smtClean="0"/>
          </a:p>
          <a:p>
            <a:endParaRPr lang="sk-SK" sz="1400" b="1" dirty="0" smtClean="0">
              <a:solidFill>
                <a:schemeClr val="tx2">
                  <a:lumMod val="20000"/>
                  <a:lumOff val="80000"/>
                </a:schemeClr>
              </a:solidFill>
            </a:endParaRPr>
          </a:p>
          <a:p>
            <a:r>
              <a:rPr lang="sk-SK" sz="1400" b="1" dirty="0" smtClean="0">
                <a:solidFill>
                  <a:schemeClr val="tx2">
                    <a:lumMod val="20000"/>
                    <a:lumOff val="80000"/>
                  </a:schemeClr>
                </a:solidFill>
              </a:rPr>
              <a:t>Hormóny:</a:t>
            </a:r>
          </a:p>
          <a:p>
            <a:pPr>
              <a:buFont typeface="Arial" pitchFamily="34" charset="0"/>
              <a:buChar char="•"/>
            </a:pPr>
            <a:r>
              <a:rPr lang="sk-SK" sz="1400" dirty="0" smtClean="0"/>
              <a:t>TSH- tyreotropný rastový hormón(5) (tkanivá, energetický metabolizmus, imunita)</a:t>
            </a:r>
          </a:p>
          <a:p>
            <a:pPr>
              <a:buFont typeface="Arial" pitchFamily="34" charset="0"/>
              <a:buChar char="•"/>
            </a:pPr>
            <a:r>
              <a:rPr lang="sk-SK" sz="1400" dirty="0" smtClean="0"/>
              <a:t>trijódtyronínu (T3)-(1)</a:t>
            </a:r>
          </a:p>
          <a:p>
            <a:pPr>
              <a:buFont typeface="Arial" pitchFamily="34" charset="0"/>
              <a:buChar char="•"/>
            </a:pPr>
            <a:r>
              <a:rPr lang="sk-SK" sz="1400" dirty="0" smtClean="0"/>
              <a:t> </a:t>
            </a:r>
            <a:r>
              <a:rPr lang="sk-SK" sz="1400" dirty="0" smtClean="0"/>
              <a:t>tyroxínu (T4</a:t>
            </a:r>
            <a:r>
              <a:rPr lang="sk-SK" sz="1400" dirty="0" smtClean="0"/>
              <a:t>)-(1)</a:t>
            </a:r>
          </a:p>
          <a:p>
            <a:pPr>
              <a:buFont typeface="Arial" pitchFamily="34" charset="0"/>
              <a:buChar char="•"/>
            </a:pPr>
            <a:r>
              <a:rPr lang="sk-SK" sz="1400" dirty="0" smtClean="0"/>
              <a:t>Inzulín(7)</a:t>
            </a:r>
          </a:p>
          <a:p>
            <a:pPr>
              <a:buFont typeface="Arial" pitchFamily="34" charset="0"/>
              <a:buChar char="•"/>
            </a:pPr>
            <a:r>
              <a:rPr lang="sk-SK" sz="1400" dirty="0" smtClean="0"/>
              <a:t>Glukagón(7)</a:t>
            </a:r>
          </a:p>
          <a:p>
            <a:pPr>
              <a:buFont typeface="Arial" pitchFamily="34" charset="0"/>
              <a:buChar char="•"/>
            </a:pPr>
            <a:r>
              <a:rPr lang="sk-SK" sz="1400" dirty="0" smtClean="0"/>
              <a:t>Adrenalín(3)</a:t>
            </a:r>
          </a:p>
          <a:p>
            <a:pPr>
              <a:buFont typeface="Arial" pitchFamily="34" charset="0"/>
              <a:buChar char="•"/>
            </a:pPr>
            <a:r>
              <a:rPr lang="sk-SK" sz="1400" dirty="0" smtClean="0"/>
              <a:t>Progesterón(4)</a:t>
            </a:r>
          </a:p>
          <a:p>
            <a:pPr>
              <a:buFont typeface="Arial" pitchFamily="34" charset="0"/>
              <a:buChar char="•"/>
            </a:pPr>
            <a:r>
              <a:rPr lang="sk-SK" sz="1400" dirty="0" smtClean="0"/>
              <a:t>Estrogén(4)</a:t>
            </a:r>
          </a:p>
          <a:p>
            <a:pPr>
              <a:buFont typeface="Arial" pitchFamily="34" charset="0"/>
              <a:buChar char="•"/>
            </a:pPr>
            <a:r>
              <a:rPr lang="sk-SK" sz="1400" dirty="0" smtClean="0"/>
              <a:t>Testosterón(4)</a:t>
            </a:r>
          </a:p>
          <a:p>
            <a:pPr>
              <a:buFont typeface="Arial" pitchFamily="34" charset="0"/>
              <a:buChar char="•"/>
            </a:pPr>
            <a:endParaRPr lang="sk-SK" sz="1400" dirty="0"/>
          </a:p>
        </p:txBody>
      </p:sp>
      <p:pic>
        <p:nvPicPr>
          <p:cNvPr id="43010" name="Picture 2"/>
          <p:cNvPicPr>
            <a:picLocks noChangeAspect="1" noChangeArrowheads="1"/>
          </p:cNvPicPr>
          <p:nvPr/>
        </p:nvPicPr>
        <p:blipFill>
          <a:blip r:embed="rId3"/>
          <a:srcRect/>
          <a:stretch>
            <a:fillRect/>
          </a:stretch>
        </p:blipFill>
        <p:spPr bwMode="auto">
          <a:xfrm>
            <a:off x="2928926" y="571480"/>
            <a:ext cx="6215074" cy="4409017"/>
          </a:xfrm>
          <a:prstGeom prst="rect">
            <a:avLst/>
          </a:prstGeom>
          <a:noFill/>
          <a:ln w="9525">
            <a:solidFill>
              <a:schemeClr val="accent6">
                <a:lumMod val="50000"/>
              </a:schemeClr>
            </a:solid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68346"/>
          </a:xfrm>
        </p:spPr>
        <p:txBody>
          <a:bodyPr>
            <a:normAutofit/>
          </a:bodyPr>
          <a:lstStyle/>
          <a:p>
            <a:r>
              <a:rPr lang="sk-SK" dirty="0" smtClean="0"/>
              <a:t>Hypertyreóza</a:t>
            </a:r>
            <a:endParaRPr lang="sk-SK" dirty="0"/>
          </a:p>
        </p:txBody>
      </p:sp>
      <p:sp>
        <p:nvSpPr>
          <p:cNvPr id="3" name="Zástupný symbol pro obsah 2"/>
          <p:cNvSpPr>
            <a:spLocks noGrp="1"/>
          </p:cNvSpPr>
          <p:nvPr>
            <p:ph idx="1"/>
          </p:nvPr>
        </p:nvSpPr>
        <p:spPr>
          <a:xfrm>
            <a:off x="0" y="1142984"/>
            <a:ext cx="9144000" cy="5643578"/>
          </a:xfrm>
        </p:spPr>
        <p:txBody>
          <a:bodyPr>
            <a:normAutofit fontScale="25000" lnSpcReduction="20000"/>
          </a:bodyPr>
          <a:lstStyle/>
          <a:p>
            <a:pPr>
              <a:buNone/>
            </a:pPr>
            <a:r>
              <a:rPr lang="sk-SK" b="1" dirty="0" err="1" smtClean="0">
                <a:solidFill>
                  <a:schemeClr val="bg1"/>
                </a:solidFill>
              </a:rPr>
              <a:t>čba</a:t>
            </a:r>
            <a:r>
              <a:rPr lang="sk-SK" b="1" dirty="0" smtClean="0">
                <a:solidFill>
                  <a:schemeClr val="bg1"/>
                </a:solidFill>
              </a:rPr>
              <a:t> </a:t>
            </a:r>
            <a:r>
              <a:rPr lang="sk-SK" b="1" dirty="0" smtClean="0">
                <a:solidFill>
                  <a:schemeClr val="bg1"/>
                </a:solidFill>
              </a:rPr>
              <a:t>:</a:t>
            </a:r>
          </a:p>
          <a:p>
            <a:endParaRPr lang="sk-SK" dirty="0" smtClean="0"/>
          </a:p>
          <a:p>
            <a:r>
              <a:rPr lang="sk-SK" sz="5600" b="1" dirty="0" smtClean="0"/>
              <a:t>Ochorenie sa začne prejavovať postupne</a:t>
            </a:r>
            <a:r>
              <a:rPr lang="sk-SK" sz="5600" dirty="0" smtClean="0"/>
              <a:t> po určitej dobe. Dochádza najmä k </a:t>
            </a:r>
            <a:r>
              <a:rPr lang="sk-SK" sz="5600" b="1" dirty="0" smtClean="0"/>
              <a:t>zrýchleniu metabolizmu</a:t>
            </a:r>
            <a:r>
              <a:rPr lang="sk-SK" sz="5600" dirty="0" smtClean="0"/>
              <a:t>, a tým aj celého organizmu. </a:t>
            </a:r>
            <a:r>
              <a:rPr lang="sk-SK" sz="5600" b="1" dirty="0" smtClean="0"/>
              <a:t>Nárok na energiu</a:t>
            </a:r>
            <a:r>
              <a:rPr lang="sk-SK" sz="5600" dirty="0" smtClean="0"/>
              <a:t> je tým pádom taktiež vyšší. Človek </a:t>
            </a:r>
            <a:r>
              <a:rPr lang="sk-SK" sz="5600" b="1" dirty="0" smtClean="0"/>
              <a:t>chudne</a:t>
            </a:r>
            <a:r>
              <a:rPr lang="sk-SK" sz="5600" dirty="0" smtClean="0"/>
              <a:t> a, samozrejme, pociťuje takzvaný vlčí hlad. Paradoxne, v niektorých prípadoch môže pre nadmerný príjem stravy </a:t>
            </a:r>
            <a:r>
              <a:rPr lang="sk-SK" sz="5600" b="1" u="sng" dirty="0" smtClean="0"/>
              <a:t>pribrať na váhe</a:t>
            </a:r>
            <a:r>
              <a:rPr lang="sk-SK" sz="5600" dirty="0" smtClean="0"/>
              <a:t>.</a:t>
            </a:r>
          </a:p>
          <a:p>
            <a:r>
              <a:rPr lang="sk-SK" sz="5600" dirty="0" smtClean="0"/>
              <a:t>Dôležitá je včasná diagnostika a liečba. Zamedzí sa rozvoju </a:t>
            </a:r>
            <a:r>
              <a:rPr lang="sk-SK" sz="5600" dirty="0" smtClean="0"/>
              <a:t>ťažkostí. Celková</a:t>
            </a:r>
            <a:r>
              <a:rPr lang="sk-SK" sz="5600" dirty="0" smtClean="0"/>
              <a:t> </a:t>
            </a:r>
            <a:r>
              <a:rPr lang="sk-SK" sz="5600" b="1" dirty="0" smtClean="0"/>
              <a:t>únava</a:t>
            </a:r>
            <a:r>
              <a:rPr lang="sk-SK" sz="5600" dirty="0" smtClean="0"/>
              <a:t>, ale aj </a:t>
            </a:r>
            <a:r>
              <a:rPr lang="sk-SK" sz="5600" b="1" dirty="0" smtClean="0"/>
              <a:t>svalová slabosť</a:t>
            </a:r>
            <a:r>
              <a:rPr lang="sk-SK" sz="5600" dirty="0" smtClean="0"/>
              <a:t>, pridružené </a:t>
            </a:r>
            <a:r>
              <a:rPr lang="sk-SK" sz="5600" b="1" dirty="0" smtClean="0"/>
              <a:t>psychické ťažkosti</a:t>
            </a:r>
            <a:r>
              <a:rPr lang="sk-SK" sz="5600" dirty="0" smtClean="0"/>
              <a:t>, ako je napríklad pocit úzkosti. Človek je </a:t>
            </a:r>
            <a:r>
              <a:rPr lang="sk-SK" sz="5600" b="1" dirty="0" smtClean="0"/>
              <a:t>podráždený</a:t>
            </a:r>
            <a:r>
              <a:rPr lang="sk-SK" sz="5600" dirty="0" smtClean="0"/>
              <a:t>, </a:t>
            </a:r>
            <a:r>
              <a:rPr lang="sk-SK" sz="5600" b="1" dirty="0" smtClean="0"/>
              <a:t>nervózny</a:t>
            </a:r>
            <a:r>
              <a:rPr lang="sk-SK" sz="5600" dirty="0" smtClean="0"/>
              <a:t>. Môže mať poruchy spánku. Tieto ťažkosti zhoršujú duševnú kondíciu.</a:t>
            </a:r>
          </a:p>
          <a:p>
            <a:r>
              <a:rPr lang="sk-SK" sz="5600" b="1" dirty="0" smtClean="0"/>
              <a:t>Zvýšenie frekvencie srdcovej činnosti</a:t>
            </a:r>
            <a:r>
              <a:rPr lang="sk-SK" sz="5600" dirty="0" smtClean="0"/>
              <a:t> spôsobí búšenie srdca. Pri neliečenom stave a vyvrcholení môžu nastať vážne srdcové arytmie a aj zlyhávanie srdca. S tým súvisí aj </a:t>
            </a:r>
            <a:r>
              <a:rPr lang="sk-SK" sz="5600" b="1" dirty="0" smtClean="0"/>
              <a:t>rýchlejšie zadýchanie sa</a:t>
            </a:r>
            <a:r>
              <a:rPr lang="sk-SK" sz="5600" dirty="0" smtClean="0"/>
              <a:t> pri obvykle dobre znášanej námahe.</a:t>
            </a:r>
          </a:p>
          <a:p>
            <a:r>
              <a:rPr lang="sk-SK" sz="5600" b="1" dirty="0" smtClean="0"/>
              <a:t>Potenie</a:t>
            </a:r>
            <a:r>
              <a:rPr lang="sk-SK" sz="5600" dirty="0" smtClean="0"/>
              <a:t>, návaly tepla, tras končatín, zvýšený smäd a na to nadväzujúce častejšie močenie. Zrýchlenie vplýva aj na pohyb čriev, čo vyvoláva hnačky. Prítomná je aj nevoľnosť, pocit na vracanie až zvracanie.</a:t>
            </a:r>
          </a:p>
          <a:p>
            <a:r>
              <a:rPr lang="sk-SK" sz="5600" dirty="0" smtClean="0"/>
              <a:t>U žien býva hypertyreóza príčinou </a:t>
            </a:r>
            <a:r>
              <a:rPr lang="sk-SK" sz="5600" b="1" dirty="0" smtClean="0"/>
              <a:t>menštruačných ťažkostí</a:t>
            </a:r>
            <a:r>
              <a:rPr lang="sk-SK" sz="5600" dirty="0" smtClean="0"/>
              <a:t>. Súvislosť treba hľadať aj v prípade, ak žena potratí alebo sa jej </a:t>
            </a:r>
            <a:r>
              <a:rPr lang="sk-SK" sz="5600" b="1" dirty="0" smtClean="0"/>
              <a:t>nedarí otehotnieť</a:t>
            </a:r>
            <a:r>
              <a:rPr lang="sk-SK" sz="5600" dirty="0" smtClean="0"/>
              <a:t>. Dokonca, aj v prípade, ak porodí predčasne. U mužov je taktiež príťažou v sexuálnej sfére. </a:t>
            </a:r>
            <a:r>
              <a:rPr lang="sk-SK" sz="5600" b="1" dirty="0" smtClean="0"/>
              <a:t>Vyvoláva erektilnú dysfunkciu</a:t>
            </a:r>
            <a:r>
              <a:rPr lang="sk-SK" sz="5600" dirty="0" smtClean="0"/>
              <a:t> a neplodnosť.</a:t>
            </a:r>
          </a:p>
          <a:p>
            <a:r>
              <a:rPr lang="sk-SK" sz="5600" dirty="0" smtClean="0"/>
              <a:t>V niektorých prípadoch môže mať nadprodukcia hormónov súvis s tehotenstvom. Keď je problém spojený s hormonálnymi zmenami. Alebo, v období krátko </a:t>
            </a:r>
            <a:r>
              <a:rPr lang="sk-SK" sz="5600" b="1" dirty="0" smtClean="0"/>
              <a:t>po pôrode</a:t>
            </a:r>
            <a:r>
              <a:rPr lang="sk-SK" sz="5600" dirty="0" smtClean="0"/>
              <a:t>, vznikne </a:t>
            </a:r>
            <a:r>
              <a:rPr lang="sk-SK" sz="5600" b="1" dirty="0" smtClean="0"/>
              <a:t>zápal štítnej žľazy</a:t>
            </a:r>
            <a:r>
              <a:rPr lang="sk-SK" sz="5600" dirty="0" smtClean="0"/>
              <a:t>. Ten je iba dočasný, ale načas je dôvodom nadprodukcie hormónov.</a:t>
            </a:r>
          </a:p>
          <a:p>
            <a:r>
              <a:rPr lang="sk-SK" sz="5600" dirty="0" smtClean="0"/>
              <a:t>Choroba a dlhodobé hladiny hormónov majú dopad aj na oči. A teda vzniká </a:t>
            </a:r>
            <a:r>
              <a:rPr lang="sk-SK" sz="5600" b="1" dirty="0" smtClean="0"/>
              <a:t>charakteristické vyklenutie očí</a:t>
            </a:r>
            <a:r>
              <a:rPr lang="sk-SK" sz="5600" dirty="0" smtClean="0"/>
              <a:t>, takzvaný </a:t>
            </a:r>
            <a:r>
              <a:rPr lang="sk-SK" sz="5600" b="1" dirty="0" err="1" smtClean="0"/>
              <a:t>exoftalmus</a:t>
            </a:r>
            <a:r>
              <a:rPr lang="sk-SK" sz="5600" dirty="0" smtClean="0"/>
              <a:t>. Navyše, oči môžu byť podráždené, bolia. Neskorá fáza má za následok </a:t>
            </a:r>
            <a:r>
              <a:rPr lang="sk-SK" sz="5600" b="1" dirty="0" smtClean="0"/>
              <a:t>nedovieranie očných viečok</a:t>
            </a:r>
            <a:r>
              <a:rPr lang="sk-SK" sz="5600" dirty="0" smtClean="0"/>
              <a:t>.</a:t>
            </a:r>
          </a:p>
          <a:p>
            <a:r>
              <a:rPr lang="sk-SK" sz="5600" dirty="0" smtClean="0"/>
              <a:t>Toto nedovieranie viečok negatívne pôsobí na zvlhčovanie oka. Ale vážnejšou komplikáciou je </a:t>
            </a:r>
            <a:r>
              <a:rPr lang="sk-SK" sz="5600" b="1" dirty="0" smtClean="0"/>
              <a:t>zhoršenie pohyblivosti očí</a:t>
            </a:r>
            <a:r>
              <a:rPr lang="sk-SK" sz="5600" dirty="0" smtClean="0"/>
              <a:t>, ktoré môže vyústiť </a:t>
            </a:r>
            <a:r>
              <a:rPr lang="sk-SK" sz="5600" b="1" dirty="0" smtClean="0"/>
              <a:t>do dvojitého videnia</a:t>
            </a:r>
            <a:r>
              <a:rPr lang="sk-SK" sz="5600" dirty="0" smtClean="0"/>
              <a:t>. Pridružené kožné ťažkosti ako sú biele škvrny po tele, začervenanie tváre, poškodenie nechtov. Následkom sú aj jemné a rednúce vlasy. </a:t>
            </a:r>
          </a:p>
          <a:p>
            <a:r>
              <a:rPr lang="sk-SK" sz="5600" dirty="0" smtClean="0"/>
              <a:t>Samozrejme, čím dlhšie je ochorenie nekontrolované, tým pácha väčšie škody. Ťažkosti </a:t>
            </a:r>
            <a:r>
              <a:rPr lang="sk-SK" sz="5600" b="1" dirty="0" smtClean="0"/>
              <a:t>negatívne ovplyvňujú kvalitu života</a:t>
            </a:r>
            <a:r>
              <a:rPr lang="sk-SK" sz="5600" dirty="0" smtClean="0"/>
              <a:t>. Ľudia s týmto problémom majú zároveň problémy s opaľovaním, parnou saunou, konzumáciou alkoholu a kávy.</a:t>
            </a:r>
          </a:p>
          <a:p>
            <a:r>
              <a:rPr lang="sk-SK" sz="5600" dirty="0" smtClean="0"/>
              <a:t>Dôležité je preto </a:t>
            </a:r>
            <a:r>
              <a:rPr lang="sk-SK" sz="5600" b="1" dirty="0" smtClean="0"/>
              <a:t>skoré vyšetrenie</a:t>
            </a:r>
            <a:r>
              <a:rPr lang="sk-SK" sz="5600" dirty="0" smtClean="0"/>
              <a:t> a odhalenie diagnózy. Práve nepríjemné búšenie srdca býva prvým krokom do ambulancie praktického lekára. Ten následne hodnotí klinický stav, a teda anamnézu. Druhou voľbou sú laboratórne vyšetrenia krvi.</a:t>
            </a:r>
          </a:p>
          <a:p>
            <a:r>
              <a:rPr lang="sk-SK" sz="5600" dirty="0" smtClean="0"/>
              <a:t>Pri ťažkostiach so štítnou žľazou </a:t>
            </a:r>
            <a:r>
              <a:rPr lang="sk-SK" sz="5600" b="1" dirty="0" smtClean="0"/>
              <a:t>spolupracuje s endokrinológom</a:t>
            </a:r>
            <a:r>
              <a:rPr lang="sk-SK" sz="5600" dirty="0" smtClean="0"/>
              <a:t>. Ťažkosti môžu viesť ku kardiologickému vyšetreniu či ku chirurgovi. Ale, pri správnom a včasnom rozpoznaní choroby, je zárukou úspechu liečba</a:t>
            </a:r>
            <a:r>
              <a:rPr lang="sk-SK" sz="5600" dirty="0" smtClean="0"/>
              <a:t>.</a:t>
            </a:r>
          </a:p>
          <a:p>
            <a:endParaRPr lang="sk-SK" sz="5600" dirty="0" smtClean="0"/>
          </a:p>
          <a:p>
            <a:endParaRPr lang="sk-SK" sz="5600" dirty="0" smtClean="0"/>
          </a:p>
          <a:p>
            <a:endParaRPr lang="sk-SK" sz="5600" dirty="0" smtClean="0"/>
          </a:p>
          <a:p>
            <a:endParaRPr lang="sk-SK" sz="5600" b="1" dirty="0" smtClean="0"/>
          </a:p>
          <a:p>
            <a:endParaRPr lang="sk-SK" b="1" dirty="0" smtClean="0"/>
          </a:p>
          <a:p>
            <a:endParaRPr lang="sk-SK" b="1" dirty="0" smtClean="0"/>
          </a:p>
          <a:p>
            <a:endParaRPr lang="sk-SK" b="1" dirty="0" smtClean="0"/>
          </a:p>
          <a:p>
            <a:endParaRPr lang="sk-SK" b="1" dirty="0" smtClean="0"/>
          </a:p>
          <a:p>
            <a:endParaRPr lang="sk-SK" dirty="0" smtClean="0"/>
          </a:p>
          <a:p>
            <a:endParaRPr lang="sk-SK"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p:cNvPicPr>
            <a:picLocks noChangeAspect="1" noChangeArrowheads="1"/>
          </p:cNvPicPr>
          <p:nvPr/>
        </p:nvPicPr>
        <p:blipFill>
          <a:blip r:embed="rId3"/>
          <a:srcRect/>
          <a:stretch>
            <a:fillRect/>
          </a:stretch>
        </p:blipFill>
        <p:spPr bwMode="auto">
          <a:xfrm>
            <a:off x="3357554" y="785794"/>
            <a:ext cx="1357322" cy="2157848"/>
          </a:xfrm>
          <a:prstGeom prst="rect">
            <a:avLst/>
          </a:prstGeom>
          <a:noFill/>
          <a:ln w="9525">
            <a:noFill/>
            <a:miter lim="800000"/>
            <a:headEnd/>
            <a:tailEnd/>
          </a:ln>
          <a:effectLst/>
        </p:spPr>
      </p:pic>
      <p:sp>
        <p:nvSpPr>
          <p:cNvPr id="52228" name="AutoShape 4" descr="Thyroid Tests | NIDDK"/>
          <p:cNvSpPr>
            <a:spLocks noGrp="1" noChangeAspect="1" noChangeArrowheads="1"/>
          </p:cNvSpPr>
          <p:nvPr>
            <p:ph type="subTitle" idx="1"/>
          </p:nvPr>
        </p:nvSpPr>
        <p:spPr bwMode="auto">
          <a:xfrm>
            <a:off x="0" y="571500"/>
            <a:ext cx="9144000" cy="2428875"/>
          </a:xfrm>
          <a:prstGeom prst="rect">
            <a:avLst/>
          </a:prstGeom>
          <a:noFill/>
        </p:spPr>
        <p:txBody>
          <a:bodyPr vert="horz" wrap="square" lIns="91440" tIns="45720" rIns="91440" bIns="45720" numCol="1" anchor="t" anchorCtr="0" compatLnSpc="1">
            <a:prstTxWarp prst="textNoShape">
              <a:avLst/>
            </a:prstTxWarp>
          </a:bodyPr>
          <a:lstStyle/>
          <a:p>
            <a:endParaRPr lang="sk-SK" dirty="0" smtClean="0">
              <a:latin typeface="Mistral" pitchFamily="66" charset="0"/>
            </a:endParaRPr>
          </a:p>
          <a:p>
            <a:r>
              <a:rPr lang="sk-SK" dirty="0" smtClean="0">
                <a:solidFill>
                  <a:schemeClr val="tx2">
                    <a:lumMod val="60000"/>
                    <a:lumOff val="40000"/>
                  </a:schemeClr>
                </a:solidFill>
                <a:latin typeface="Mistral" pitchFamily="66" charset="0"/>
              </a:rPr>
              <a:t> </a:t>
            </a:r>
            <a:r>
              <a:rPr lang="sk-SK" dirty="0" smtClean="0">
                <a:solidFill>
                  <a:schemeClr val="tx2">
                    <a:lumMod val="60000"/>
                    <a:lumOff val="40000"/>
                  </a:schemeClr>
                </a:solidFill>
                <a:latin typeface="Mistral" pitchFamily="66" charset="0"/>
              </a:rPr>
              <a:t>                   </a:t>
            </a:r>
          </a:p>
          <a:p>
            <a:r>
              <a:rPr lang="sk-SK" dirty="0" smtClean="0">
                <a:solidFill>
                  <a:schemeClr val="tx2">
                    <a:lumMod val="60000"/>
                    <a:lumOff val="40000"/>
                  </a:schemeClr>
                </a:solidFill>
                <a:latin typeface="Mistral" pitchFamily="66" charset="0"/>
              </a:rPr>
              <a:t> </a:t>
            </a:r>
            <a:r>
              <a:rPr lang="sk-SK" dirty="0" smtClean="0">
                <a:solidFill>
                  <a:schemeClr val="tx2">
                    <a:lumMod val="60000"/>
                    <a:lumOff val="40000"/>
                  </a:schemeClr>
                </a:solidFill>
                <a:latin typeface="Mistral" pitchFamily="66" charset="0"/>
              </a:rPr>
              <a:t>                    Hashimoto</a:t>
            </a:r>
            <a:endParaRPr lang="sk-SK" dirty="0">
              <a:solidFill>
                <a:schemeClr val="tx2">
                  <a:lumMod val="60000"/>
                  <a:lumOff val="40000"/>
                </a:schemeClr>
              </a:solidFill>
            </a:endParaRPr>
          </a:p>
        </p:txBody>
      </p:sp>
      <p:sp>
        <p:nvSpPr>
          <p:cNvPr id="4" name="Podnadpis 2"/>
          <p:cNvSpPr txBox="1">
            <a:spLocks/>
          </p:cNvSpPr>
          <p:nvPr/>
        </p:nvSpPr>
        <p:spPr>
          <a:xfrm>
            <a:off x="-32" y="2928934"/>
            <a:ext cx="2500330" cy="1643074"/>
          </a:xfrm>
          <a:prstGeom prst="rect">
            <a:avLst/>
          </a:prstGeom>
          <a:solidFill>
            <a:srgbClr val="FDDCCF"/>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oAutofit/>
          </a:bodyPr>
          <a:lstStyle/>
          <a:p>
            <a:r>
              <a:rPr lang="sk-SK" sz="1400" b="1" dirty="0" smtClean="0">
                <a:solidFill>
                  <a:srgbClr val="002060"/>
                </a:solidFill>
              </a:rPr>
              <a:t>Diagnostika:</a:t>
            </a:r>
          </a:p>
          <a:p>
            <a:r>
              <a:rPr lang="sk-SK" sz="1200" dirty="0" smtClean="0">
                <a:solidFill>
                  <a:srgbClr val="002060"/>
                </a:solidFill>
              </a:rPr>
              <a:t>Ochorenie je možné spozorovať </a:t>
            </a:r>
            <a:r>
              <a:rPr lang="sk-SK" sz="1200" b="1" dirty="0" smtClean="0">
                <a:solidFill>
                  <a:srgbClr val="002060"/>
                </a:solidFill>
              </a:rPr>
              <a:t>na základe prvotných príznakov</a:t>
            </a:r>
            <a:r>
              <a:rPr lang="sk-SK" sz="1200" dirty="0" smtClean="0">
                <a:solidFill>
                  <a:srgbClr val="002060"/>
                </a:solidFill>
              </a:rPr>
              <a:t>. </a:t>
            </a:r>
            <a:r>
              <a:rPr lang="sk-SK" sz="1200" b="1" dirty="0" smtClean="0">
                <a:solidFill>
                  <a:srgbClr val="002060"/>
                </a:solidFill>
              </a:rPr>
              <a:t>všeobecné príznaky</a:t>
            </a:r>
            <a:r>
              <a:rPr lang="sk-SK" sz="1200" dirty="0" smtClean="0">
                <a:solidFill>
                  <a:srgbClr val="002060"/>
                </a:solidFill>
              </a:rPr>
              <a:t>.</a:t>
            </a:r>
          </a:p>
          <a:p>
            <a:pPr fontAlgn="base"/>
            <a:r>
              <a:rPr lang="sk-SK" sz="1200" dirty="0" smtClean="0">
                <a:solidFill>
                  <a:srgbClr val="002060"/>
                </a:solidFill>
              </a:rPr>
              <a:t>Hashimotova choroba sa zisťuje </a:t>
            </a:r>
            <a:r>
              <a:rPr lang="sk-SK" sz="1200" dirty="0" smtClean="0">
                <a:solidFill>
                  <a:srgbClr val="002060"/>
                </a:solidFill>
              </a:rPr>
              <a:t>:</a:t>
            </a:r>
          </a:p>
          <a:p>
            <a:pPr fontAlgn="base">
              <a:buFont typeface="Arial" pitchFamily="34" charset="0"/>
              <a:buChar char="•"/>
            </a:pPr>
            <a:r>
              <a:rPr lang="sk-SK" sz="1200" dirty="0" smtClean="0">
                <a:solidFill>
                  <a:srgbClr val="002060"/>
                </a:solidFill>
              </a:rPr>
              <a:t>meraním </a:t>
            </a:r>
            <a:r>
              <a:rPr lang="sk-SK" sz="1200" dirty="0" smtClean="0">
                <a:solidFill>
                  <a:srgbClr val="002060"/>
                </a:solidFill>
              </a:rPr>
              <a:t>úrovne TSH </a:t>
            </a:r>
            <a:r>
              <a:rPr lang="sk-SK" sz="1200" dirty="0" smtClean="0">
                <a:solidFill>
                  <a:srgbClr val="002060"/>
                </a:solidFill>
              </a:rPr>
              <a:t>hormónu .</a:t>
            </a:r>
          </a:p>
          <a:p>
            <a:pPr fontAlgn="base">
              <a:buFont typeface="Arial" pitchFamily="34" charset="0"/>
              <a:buChar char="•"/>
            </a:pPr>
            <a:r>
              <a:rPr lang="sk-SK" sz="1200" dirty="0" smtClean="0">
                <a:solidFill>
                  <a:srgbClr val="002060"/>
                </a:solidFill>
              </a:rPr>
              <a:t>h</a:t>
            </a:r>
            <a:r>
              <a:rPr lang="sk-SK" sz="1200" dirty="0" smtClean="0">
                <a:solidFill>
                  <a:srgbClr val="002060"/>
                </a:solidFill>
              </a:rPr>
              <a:t>ormónov </a:t>
            </a:r>
            <a:r>
              <a:rPr lang="sk-SK" sz="1200" dirty="0" smtClean="0">
                <a:solidFill>
                  <a:srgbClr val="002060"/>
                </a:solidFill>
              </a:rPr>
              <a:t>štítnej žľazy (T3 alebo T4</a:t>
            </a:r>
            <a:r>
              <a:rPr lang="sk-SK" sz="1200" dirty="0" smtClean="0">
                <a:solidFill>
                  <a:srgbClr val="002060"/>
                </a:solidFill>
              </a:rPr>
              <a:t>)</a:t>
            </a:r>
          </a:p>
          <a:p>
            <a:pPr fontAlgn="base">
              <a:buFont typeface="Arial" pitchFamily="34" charset="0"/>
              <a:buChar char="•"/>
            </a:pPr>
            <a:r>
              <a:rPr lang="sk-SK" sz="1200" dirty="0" smtClean="0">
                <a:solidFill>
                  <a:srgbClr val="002060"/>
                </a:solidFill>
              </a:rPr>
              <a:t>abnormálne </a:t>
            </a:r>
            <a:r>
              <a:rPr lang="sk-SK" sz="1200" dirty="0" smtClean="0">
                <a:solidFill>
                  <a:srgbClr val="002060"/>
                </a:solidFill>
              </a:rPr>
              <a:t>protilátky. </a:t>
            </a:r>
          </a:p>
          <a:p>
            <a:pPr>
              <a:buFont typeface="Arial" pitchFamily="34" charset="0"/>
              <a:buChar char="•"/>
            </a:pPr>
            <a:endParaRPr lang="sk-SK" sz="1200" dirty="0">
              <a:solidFill>
                <a:srgbClr val="002060"/>
              </a:solidFill>
            </a:endParaRPr>
          </a:p>
        </p:txBody>
      </p:sp>
      <p:sp>
        <p:nvSpPr>
          <p:cNvPr id="1026" name="AutoShape 2" descr="Pankre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sp>
        <p:nvSpPr>
          <p:cNvPr id="11" name="Obdélník 10"/>
          <p:cNvSpPr/>
          <p:nvPr/>
        </p:nvSpPr>
        <p:spPr>
          <a:xfrm>
            <a:off x="4500562" y="2928934"/>
            <a:ext cx="4643470" cy="321471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fontAlgn="base"/>
            <a:r>
              <a:rPr lang="sk-SK" b="1" dirty="0" smtClean="0">
                <a:solidFill>
                  <a:schemeClr val="tx2">
                    <a:lumMod val="20000"/>
                    <a:lumOff val="80000"/>
                  </a:schemeClr>
                </a:solidFill>
              </a:rPr>
              <a:t>Príznaky hypotyreózy- Hashimoto</a:t>
            </a:r>
          </a:p>
          <a:p>
            <a:pPr fontAlgn="base">
              <a:buFont typeface="Arial" pitchFamily="34" charset="0"/>
              <a:buChar char="•"/>
            </a:pPr>
            <a:r>
              <a:rPr lang="sk-SK" dirty="0" smtClean="0"/>
              <a:t>struma</a:t>
            </a:r>
            <a:endParaRPr lang="sk-SK" dirty="0" smtClean="0"/>
          </a:p>
          <a:p>
            <a:pPr fontAlgn="base">
              <a:buFont typeface="Arial" pitchFamily="34" charset="0"/>
              <a:buChar char="•"/>
            </a:pPr>
            <a:r>
              <a:rPr lang="sk-SK" dirty="0" smtClean="0"/>
              <a:t> únava</a:t>
            </a:r>
          </a:p>
          <a:p>
            <a:pPr fontAlgn="base">
              <a:buFont typeface="Arial" pitchFamily="34" charset="0"/>
              <a:buChar char="•"/>
            </a:pPr>
            <a:r>
              <a:rPr lang="sk-SK" dirty="0" smtClean="0"/>
              <a:t> depresie</a:t>
            </a:r>
          </a:p>
          <a:p>
            <a:pPr fontAlgn="base">
              <a:buFont typeface="Arial" pitchFamily="34" charset="0"/>
              <a:buChar char="•"/>
            </a:pPr>
            <a:r>
              <a:rPr lang="sk-SK" dirty="0" smtClean="0"/>
              <a:t> zápcha</a:t>
            </a:r>
          </a:p>
          <a:p>
            <a:pPr fontAlgn="base">
              <a:buFont typeface="Arial" pitchFamily="34" charset="0"/>
              <a:buChar char="•"/>
            </a:pPr>
            <a:r>
              <a:rPr lang="sk-SK" dirty="0" smtClean="0"/>
              <a:t> mierne zvýšenie telesnej hmotnosti</a:t>
            </a:r>
          </a:p>
          <a:p>
            <a:pPr fontAlgn="base">
              <a:buFont typeface="Arial" pitchFamily="34" charset="0"/>
              <a:buChar char="•"/>
            </a:pPr>
            <a:r>
              <a:rPr lang="sk-SK" dirty="0" smtClean="0"/>
              <a:t> suchá koža</a:t>
            </a:r>
          </a:p>
          <a:p>
            <a:pPr fontAlgn="base">
              <a:buFont typeface="Arial" pitchFamily="34" charset="0"/>
              <a:buChar char="•"/>
            </a:pPr>
            <a:r>
              <a:rPr lang="sk-SK" dirty="0" smtClean="0"/>
              <a:t> suché, preriedené vlasy</a:t>
            </a:r>
          </a:p>
          <a:p>
            <a:pPr fontAlgn="base">
              <a:buFont typeface="Arial" pitchFamily="34" charset="0"/>
              <a:buChar char="•"/>
            </a:pPr>
            <a:r>
              <a:rPr lang="sk-SK" dirty="0" smtClean="0"/>
              <a:t> bledá, opuchnutá tvár</a:t>
            </a:r>
          </a:p>
          <a:p>
            <a:pPr fontAlgn="base">
              <a:buFont typeface="Arial" pitchFamily="34" charset="0"/>
              <a:buChar char="•"/>
            </a:pPr>
            <a:r>
              <a:rPr lang="sk-SK" dirty="0" smtClean="0"/>
              <a:t> ťažká a nepravidelná menštruácia</a:t>
            </a:r>
          </a:p>
          <a:p>
            <a:pPr>
              <a:buFont typeface="Arial" pitchFamily="34" charset="0"/>
              <a:buChar char="•"/>
            </a:pPr>
            <a:endParaRPr lang="sk-SK" dirty="0" smtClean="0">
              <a:solidFill>
                <a:srgbClr val="C00000"/>
              </a:solidFill>
            </a:endParaRPr>
          </a:p>
        </p:txBody>
      </p:sp>
      <p:sp>
        <p:nvSpPr>
          <p:cNvPr id="5" name="Zaoblený obdélník 4"/>
          <p:cNvSpPr/>
          <p:nvPr/>
        </p:nvSpPr>
        <p:spPr>
          <a:xfrm>
            <a:off x="6500826" y="785794"/>
            <a:ext cx="2643206" cy="1214446"/>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buFont typeface="Arial" pitchFamily="34" charset="0"/>
              <a:buChar char="•"/>
            </a:pPr>
            <a:endParaRPr lang="sk-SK" b="1" dirty="0" smtClean="0">
              <a:solidFill>
                <a:srgbClr val="7E0000"/>
              </a:solidFill>
            </a:endParaRPr>
          </a:p>
          <a:p>
            <a:r>
              <a:rPr lang="sk-SK" b="1" dirty="0" smtClean="0">
                <a:solidFill>
                  <a:srgbClr val="FF0000"/>
                </a:solidFill>
              </a:rPr>
              <a:t>Štartovanie</a:t>
            </a:r>
            <a:endParaRPr lang="sk-SK" b="1" dirty="0" smtClean="0">
              <a:solidFill>
                <a:srgbClr val="FF0000"/>
              </a:solidFill>
            </a:endParaRPr>
          </a:p>
          <a:p>
            <a:pPr>
              <a:buFont typeface="Arial" pitchFamily="34" charset="0"/>
              <a:buChar char="•"/>
            </a:pPr>
            <a:r>
              <a:rPr lang="sk-SK" sz="1600" b="1" dirty="0" smtClean="0">
                <a:solidFill>
                  <a:schemeClr val="accent3">
                    <a:lumMod val="60000"/>
                    <a:lumOff val="40000"/>
                  </a:schemeClr>
                </a:solidFill>
              </a:rPr>
              <a:t>Majoránka /pankreas</a:t>
            </a:r>
            <a:endParaRPr lang="sk-SK" sz="1600" b="1" dirty="0" smtClean="0">
              <a:solidFill>
                <a:schemeClr val="accent3">
                  <a:lumMod val="60000"/>
                  <a:lumOff val="40000"/>
                </a:schemeClr>
              </a:solidFill>
            </a:endParaRPr>
          </a:p>
          <a:p>
            <a:pPr>
              <a:buFont typeface="Arial" pitchFamily="34" charset="0"/>
              <a:buChar char="•"/>
            </a:pPr>
            <a:r>
              <a:rPr lang="sk-SK" sz="1600" b="1" dirty="0" smtClean="0">
                <a:solidFill>
                  <a:schemeClr val="accent3">
                    <a:lumMod val="50000"/>
                  </a:schemeClr>
                </a:solidFill>
              </a:rPr>
              <a:t>Koriander/ thymus</a:t>
            </a:r>
            <a:endParaRPr lang="sk-SK" sz="1600" b="1" dirty="0" smtClean="0">
              <a:solidFill>
                <a:schemeClr val="accent3">
                  <a:lumMod val="50000"/>
                </a:schemeClr>
              </a:solidFill>
            </a:endParaRPr>
          </a:p>
          <a:p>
            <a:pPr marL="0" lvl="1">
              <a:buFont typeface="Arial" pitchFamily="34" charset="0"/>
              <a:buChar char="•"/>
            </a:pPr>
            <a:r>
              <a:rPr lang="sk-SK" sz="1600" b="1" dirty="0" smtClean="0">
                <a:solidFill>
                  <a:schemeClr val="accent6">
                    <a:lumMod val="50000"/>
                  </a:schemeClr>
                </a:solidFill>
              </a:rPr>
              <a:t>Klinček/ štítna</a:t>
            </a:r>
            <a:endParaRPr lang="sk-SK" sz="1600" b="1" dirty="0" smtClean="0">
              <a:solidFill>
                <a:schemeClr val="accent6">
                  <a:lumMod val="50000"/>
                </a:schemeClr>
              </a:solidFill>
            </a:endParaRPr>
          </a:p>
          <a:p>
            <a:pPr algn="ctr"/>
            <a:endParaRPr lang="sk-SK" b="1" dirty="0"/>
          </a:p>
        </p:txBody>
      </p:sp>
      <p:sp>
        <p:nvSpPr>
          <p:cNvPr id="12" name="Zaoblený obdélník 11"/>
          <p:cNvSpPr/>
          <p:nvPr/>
        </p:nvSpPr>
        <p:spPr>
          <a:xfrm>
            <a:off x="6500826" y="2071678"/>
            <a:ext cx="2643206" cy="78581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buFont typeface="Arial" pitchFamily="34" charset="0"/>
              <a:buChar char="•"/>
            </a:pPr>
            <a:endParaRPr lang="sk-SK" b="1" dirty="0" smtClean="0">
              <a:solidFill>
                <a:srgbClr val="7E0000"/>
              </a:solidFill>
            </a:endParaRPr>
          </a:p>
          <a:p>
            <a:r>
              <a:rPr lang="sk-SK" b="1" dirty="0" smtClean="0">
                <a:solidFill>
                  <a:schemeClr val="tx2">
                    <a:lumMod val="75000"/>
                  </a:schemeClr>
                </a:solidFill>
              </a:rPr>
              <a:t>Stimulácia:</a:t>
            </a:r>
            <a:endParaRPr lang="sk-SK" b="1" dirty="0" smtClean="0">
              <a:solidFill>
                <a:schemeClr val="tx2">
                  <a:lumMod val="75000"/>
                </a:schemeClr>
              </a:solidFill>
            </a:endParaRPr>
          </a:p>
          <a:p>
            <a:pPr>
              <a:buFont typeface="Arial" pitchFamily="34" charset="0"/>
              <a:buChar char="•"/>
            </a:pPr>
            <a:r>
              <a:rPr lang="sk-SK" sz="1600" b="1" dirty="0" smtClean="0">
                <a:solidFill>
                  <a:schemeClr val="accent6">
                    <a:lumMod val="60000"/>
                    <a:lumOff val="40000"/>
                  </a:schemeClr>
                </a:solidFill>
              </a:rPr>
              <a:t>Myrha</a:t>
            </a:r>
          </a:p>
          <a:p>
            <a:pPr>
              <a:buFont typeface="Arial" pitchFamily="34" charset="0"/>
              <a:buChar char="•"/>
            </a:pPr>
            <a:r>
              <a:rPr lang="sk-SK" sz="1600" b="1" dirty="0" smtClean="0">
                <a:solidFill>
                  <a:schemeClr val="accent6">
                    <a:lumMod val="60000"/>
                    <a:lumOff val="40000"/>
                  </a:schemeClr>
                </a:solidFill>
              </a:rPr>
              <a:t>dōTERRA OnGuard</a:t>
            </a:r>
            <a:endParaRPr lang="sk-SK" sz="1600" b="1" dirty="0" smtClean="0">
              <a:solidFill>
                <a:schemeClr val="accent6">
                  <a:lumMod val="60000"/>
                  <a:lumOff val="40000"/>
                </a:schemeClr>
              </a:solidFill>
            </a:endParaRPr>
          </a:p>
          <a:p>
            <a:pPr algn="ctr"/>
            <a:endParaRPr lang="sk-SK" b="1" dirty="0"/>
          </a:p>
        </p:txBody>
      </p:sp>
      <p:sp>
        <p:nvSpPr>
          <p:cNvPr id="13" name="TextovéPole 12"/>
          <p:cNvSpPr txBox="1"/>
          <p:nvPr/>
        </p:nvSpPr>
        <p:spPr>
          <a:xfrm>
            <a:off x="2500298" y="2928934"/>
            <a:ext cx="2000264" cy="184665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sk-SK" b="1" dirty="0" smtClean="0"/>
              <a:t>Imunita:</a:t>
            </a:r>
          </a:p>
          <a:p>
            <a:pPr>
              <a:buFont typeface="Arial" pitchFamily="34" charset="0"/>
              <a:buChar char="•"/>
            </a:pPr>
            <a:r>
              <a:rPr lang="sk-SK" sz="1600" b="1" dirty="0" smtClean="0">
                <a:solidFill>
                  <a:schemeClr val="accent4">
                    <a:lumMod val="50000"/>
                  </a:schemeClr>
                </a:solidFill>
              </a:rPr>
              <a:t>Clove</a:t>
            </a:r>
            <a:endParaRPr lang="sk-SK" sz="1600" b="1" dirty="0" smtClean="0">
              <a:solidFill>
                <a:schemeClr val="accent4">
                  <a:lumMod val="50000"/>
                </a:schemeClr>
              </a:solidFill>
            </a:endParaRPr>
          </a:p>
          <a:p>
            <a:pPr>
              <a:buFont typeface="Arial" pitchFamily="34" charset="0"/>
              <a:buChar char="•"/>
            </a:pPr>
            <a:r>
              <a:rPr lang="sk-SK" sz="1600" b="1" dirty="0" smtClean="0">
                <a:solidFill>
                  <a:schemeClr val="accent4">
                    <a:lumMod val="50000"/>
                  </a:schemeClr>
                </a:solidFill>
              </a:rPr>
              <a:t>Coriander</a:t>
            </a:r>
          </a:p>
          <a:p>
            <a:pPr>
              <a:buFont typeface="Arial" pitchFamily="34" charset="0"/>
              <a:buChar char="•"/>
            </a:pPr>
            <a:r>
              <a:rPr lang="sk-SK" sz="1600" b="1" dirty="0" smtClean="0">
                <a:solidFill>
                  <a:schemeClr val="accent4">
                    <a:lumMod val="50000"/>
                  </a:schemeClr>
                </a:solidFill>
              </a:rPr>
              <a:t>Myrh</a:t>
            </a:r>
            <a:endParaRPr lang="sk-SK" sz="1600" b="1" dirty="0" smtClean="0">
              <a:solidFill>
                <a:schemeClr val="accent4">
                  <a:lumMod val="50000"/>
                </a:schemeClr>
              </a:solidFill>
            </a:endParaRPr>
          </a:p>
          <a:p>
            <a:pPr>
              <a:buFont typeface="Arial" pitchFamily="34" charset="0"/>
              <a:buChar char="•"/>
            </a:pPr>
            <a:r>
              <a:rPr lang="sk-SK" sz="1600" b="1" dirty="0" smtClean="0">
                <a:solidFill>
                  <a:schemeClr val="accent4">
                    <a:lumMod val="50000"/>
                  </a:schemeClr>
                </a:solidFill>
              </a:rPr>
              <a:t>Lemongrass</a:t>
            </a:r>
          </a:p>
          <a:p>
            <a:pPr>
              <a:buFont typeface="Arial" pitchFamily="34" charset="0"/>
              <a:buChar char="•"/>
            </a:pPr>
            <a:r>
              <a:rPr lang="sk-SK" sz="1600" b="1" dirty="0" smtClean="0">
                <a:solidFill>
                  <a:schemeClr val="accent4">
                    <a:lumMod val="50000"/>
                  </a:schemeClr>
                </a:solidFill>
              </a:rPr>
              <a:t>Frankincense</a:t>
            </a:r>
          </a:p>
          <a:p>
            <a:pPr>
              <a:buFont typeface="Arial" pitchFamily="34" charset="0"/>
              <a:buChar char="•"/>
            </a:pPr>
            <a:r>
              <a:rPr lang="sk-SK" sz="1600" b="1" dirty="0" smtClean="0">
                <a:solidFill>
                  <a:schemeClr val="accent4">
                    <a:lumMod val="50000"/>
                  </a:schemeClr>
                </a:solidFill>
              </a:rPr>
              <a:t>dōTERRA </a:t>
            </a:r>
            <a:r>
              <a:rPr lang="sk-SK" sz="1600" b="1" dirty="0" smtClean="0"/>
              <a:t>OnGuard</a:t>
            </a:r>
            <a:endParaRPr lang="sk-SK" sz="1600" b="1" dirty="0"/>
          </a:p>
        </p:txBody>
      </p:sp>
      <p:sp>
        <p:nvSpPr>
          <p:cNvPr id="2" name="Nadpis 1"/>
          <p:cNvSpPr>
            <a:spLocks noGrp="1"/>
          </p:cNvSpPr>
          <p:nvPr>
            <p:ph type="ctrTitle"/>
          </p:nvPr>
        </p:nvSpPr>
        <p:spPr>
          <a:xfrm>
            <a:off x="0" y="-24"/>
            <a:ext cx="9144000" cy="785818"/>
          </a:xfrm>
        </p:spPr>
        <p:style>
          <a:lnRef idx="0">
            <a:schemeClr val="accent1"/>
          </a:lnRef>
          <a:fillRef idx="3">
            <a:schemeClr val="accent1"/>
          </a:fillRef>
          <a:effectRef idx="3">
            <a:schemeClr val="accent1"/>
          </a:effectRef>
          <a:fontRef idx="minor">
            <a:schemeClr val="lt1"/>
          </a:fontRef>
        </p:style>
        <p:txBody>
          <a:bodyPr>
            <a:normAutofit/>
          </a:bodyPr>
          <a:lstStyle/>
          <a:p>
            <a:r>
              <a:rPr lang="sk-SK" sz="3600" dirty="0" smtClean="0">
                <a:latin typeface="Mistral" pitchFamily="66" charset="0"/>
              </a:rPr>
              <a:t>Diagnostika a liečba hypotyreózy.</a:t>
            </a:r>
            <a:endParaRPr lang="sk-SK" sz="3600" dirty="0">
              <a:latin typeface="Mistral" pitchFamily="66" charset="0"/>
            </a:endParaRPr>
          </a:p>
        </p:txBody>
      </p:sp>
      <p:sp>
        <p:nvSpPr>
          <p:cNvPr id="22" name="Obdélník 21"/>
          <p:cNvSpPr/>
          <p:nvPr/>
        </p:nvSpPr>
        <p:spPr>
          <a:xfrm>
            <a:off x="4000496" y="6143644"/>
            <a:ext cx="5143504" cy="71435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sk-SK" sz="2800" dirty="0" smtClean="0">
                <a:latin typeface="Mistral" pitchFamily="66" charset="0"/>
              </a:rPr>
              <a:t>OnGuard dōTERRA</a:t>
            </a:r>
            <a:endParaRPr lang="sk-SK" sz="2800" dirty="0">
              <a:latin typeface="Mistral" pitchFamily="66" charset="0"/>
            </a:endParaRPr>
          </a:p>
        </p:txBody>
      </p:sp>
      <p:sp>
        <p:nvSpPr>
          <p:cNvPr id="17" name="Obdélník 16"/>
          <p:cNvSpPr/>
          <p:nvPr/>
        </p:nvSpPr>
        <p:spPr>
          <a:xfrm>
            <a:off x="2500298" y="4786346"/>
            <a:ext cx="2000264" cy="207165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sk-SK" sz="1400" b="1" dirty="0" smtClean="0">
                <a:solidFill>
                  <a:schemeClr val="bg1"/>
                </a:solidFill>
              </a:rPr>
              <a:t>Diagnostika vyšetrením hladiny </a:t>
            </a:r>
            <a:r>
              <a:rPr lang="sk-SK" sz="1400" b="1" dirty="0" smtClean="0">
                <a:solidFill>
                  <a:schemeClr val="bg1"/>
                </a:solidFill>
              </a:rPr>
              <a:t>hormónov štítnej </a:t>
            </a:r>
            <a:r>
              <a:rPr lang="sk-SK" sz="1400" b="1" dirty="0" smtClean="0">
                <a:solidFill>
                  <a:schemeClr val="bg1"/>
                </a:solidFill>
              </a:rPr>
              <a:t>žľazy z krvi.</a:t>
            </a:r>
          </a:p>
          <a:p>
            <a:endParaRPr lang="sk-SK" sz="1200" b="1" dirty="0" smtClean="0">
              <a:solidFill>
                <a:schemeClr val="bg1"/>
              </a:solidFill>
            </a:endParaRPr>
          </a:p>
          <a:p>
            <a:r>
              <a:rPr lang="sk-SK" sz="1200" dirty="0" smtClean="0">
                <a:solidFill>
                  <a:schemeClr val="bg1"/>
                </a:solidFill>
              </a:rPr>
              <a:t> </a:t>
            </a:r>
            <a:r>
              <a:rPr lang="sk-SK" sz="1200" dirty="0" smtClean="0">
                <a:solidFill>
                  <a:schemeClr val="bg1"/>
                </a:solidFill>
              </a:rPr>
              <a:t>Zvýšené sú hodnoty </a:t>
            </a:r>
            <a:r>
              <a:rPr lang="sk-SK" sz="1200" dirty="0" smtClean="0">
                <a:solidFill>
                  <a:schemeClr val="bg1"/>
                </a:solidFill>
              </a:rPr>
              <a:t>hormónov </a:t>
            </a:r>
          </a:p>
          <a:p>
            <a:pPr>
              <a:buFont typeface="Arial" pitchFamily="34" charset="0"/>
              <a:buChar char="•"/>
            </a:pPr>
            <a:r>
              <a:rPr lang="sk-SK" sz="1200" b="1" dirty="0" smtClean="0">
                <a:solidFill>
                  <a:schemeClr val="bg1"/>
                </a:solidFill>
              </a:rPr>
              <a:t>tyroxín </a:t>
            </a:r>
            <a:r>
              <a:rPr lang="sk-SK" sz="1200" b="1" dirty="0" smtClean="0">
                <a:solidFill>
                  <a:schemeClr val="bg1"/>
                </a:solidFill>
              </a:rPr>
              <a:t>- T3 </a:t>
            </a:r>
            <a:r>
              <a:rPr lang="sk-SK" sz="1200" b="1" dirty="0" smtClean="0">
                <a:solidFill>
                  <a:schemeClr val="bg1"/>
                </a:solidFill>
              </a:rPr>
              <a:t>(ŠŽ)</a:t>
            </a:r>
          </a:p>
          <a:p>
            <a:pPr>
              <a:buFont typeface="Arial" pitchFamily="34" charset="0"/>
              <a:buChar char="•"/>
            </a:pPr>
            <a:r>
              <a:rPr lang="sk-SK" sz="1200" b="1" dirty="0" smtClean="0">
                <a:solidFill>
                  <a:schemeClr val="bg1"/>
                </a:solidFill>
              </a:rPr>
              <a:t>trijódtyronín </a:t>
            </a:r>
            <a:r>
              <a:rPr lang="sk-SK" sz="1200" b="1" dirty="0" smtClean="0">
                <a:solidFill>
                  <a:schemeClr val="bg1"/>
                </a:solidFill>
              </a:rPr>
              <a:t>- </a:t>
            </a:r>
            <a:r>
              <a:rPr lang="sk-SK" sz="1200" b="1" dirty="0" smtClean="0">
                <a:solidFill>
                  <a:schemeClr val="bg1"/>
                </a:solidFill>
              </a:rPr>
              <a:t>T4</a:t>
            </a:r>
            <a:r>
              <a:rPr lang="sk-SK" sz="1200" b="1" dirty="0" smtClean="0">
                <a:solidFill>
                  <a:schemeClr val="bg1"/>
                </a:solidFill>
              </a:rPr>
              <a:t> </a:t>
            </a:r>
            <a:r>
              <a:rPr lang="sk-SK" sz="1200" b="1" dirty="0" smtClean="0">
                <a:solidFill>
                  <a:schemeClr val="bg1"/>
                </a:solidFill>
              </a:rPr>
              <a:t>(ŠŽ)</a:t>
            </a:r>
            <a:endParaRPr lang="sk-SK" sz="1200" dirty="0" smtClean="0">
              <a:solidFill>
                <a:schemeClr val="bg1"/>
              </a:solidFill>
            </a:endParaRPr>
          </a:p>
          <a:p>
            <a:pPr>
              <a:buFont typeface="Arial" pitchFamily="34" charset="0"/>
              <a:buChar char="•"/>
            </a:pPr>
            <a:r>
              <a:rPr lang="sk-SK" sz="1200" dirty="0" smtClean="0">
                <a:solidFill>
                  <a:schemeClr val="bg1"/>
                </a:solidFill>
              </a:rPr>
              <a:t>Následne sa hodnotí hladina </a:t>
            </a:r>
            <a:r>
              <a:rPr lang="sk-SK" sz="1200" b="1" dirty="0" smtClean="0">
                <a:solidFill>
                  <a:schemeClr val="bg1"/>
                </a:solidFill>
              </a:rPr>
              <a:t>TSH -</a:t>
            </a:r>
            <a:r>
              <a:rPr lang="sk-SK" sz="1200" dirty="0" smtClean="0"/>
              <a:t>  </a:t>
            </a:r>
            <a:r>
              <a:rPr lang="sk-SK" sz="1200" b="1" dirty="0" smtClean="0"/>
              <a:t>tyreotropný </a:t>
            </a:r>
            <a:r>
              <a:rPr lang="sk-SK" sz="1200" b="1" dirty="0" smtClean="0"/>
              <a:t>hormón (Hypofýzy)</a:t>
            </a:r>
            <a:r>
              <a:rPr lang="sk-SK" sz="1200" b="1" dirty="0" smtClean="0">
                <a:solidFill>
                  <a:schemeClr val="bg1"/>
                </a:solidFill>
              </a:rPr>
              <a:t> </a:t>
            </a:r>
            <a:endParaRPr lang="sk-SK" sz="1200" b="1" dirty="0" smtClean="0">
              <a:solidFill>
                <a:schemeClr val="bg1"/>
              </a:solidFill>
            </a:endParaRPr>
          </a:p>
        </p:txBody>
      </p:sp>
      <p:pic>
        <p:nvPicPr>
          <p:cNvPr id="28678" name="Picture 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072462" y="5901182"/>
            <a:ext cx="1071538" cy="956818"/>
          </a:xfrm>
          <a:prstGeom prst="rect">
            <a:avLst/>
          </a:prstGeom>
          <a:noFill/>
          <a:ln w="9525">
            <a:noFill/>
            <a:miter lim="800000"/>
            <a:headEnd/>
            <a:tailEnd/>
          </a:ln>
          <a:effectLst/>
        </p:spPr>
      </p:pic>
      <p:sp>
        <p:nvSpPr>
          <p:cNvPr id="52226" name="AutoShape 2" descr="Thyroid Tests | NIDD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23" name="Obrázek 22" descr="1200px-Thyroid_system.svg.png"/>
          <p:cNvPicPr>
            <a:picLocks noChangeAspect="1"/>
          </p:cNvPicPr>
          <p:nvPr/>
        </p:nvPicPr>
        <p:blipFill>
          <a:blip r:embed="rId5" cstate="print"/>
          <a:stretch>
            <a:fillRect/>
          </a:stretch>
        </p:blipFill>
        <p:spPr>
          <a:xfrm>
            <a:off x="0" y="785794"/>
            <a:ext cx="2214546" cy="2143140"/>
          </a:xfrm>
          <a:prstGeom prst="rect">
            <a:avLst/>
          </a:prstGeom>
        </p:spPr>
      </p:pic>
      <p:sp>
        <p:nvSpPr>
          <p:cNvPr id="25" name="Obláček 24"/>
          <p:cNvSpPr/>
          <p:nvPr/>
        </p:nvSpPr>
        <p:spPr>
          <a:xfrm>
            <a:off x="2285984" y="1887658"/>
            <a:ext cx="1357322" cy="541210"/>
          </a:xfrm>
          <a:prstGeom prst="cloudCallout">
            <a:avLst>
              <a:gd name="adj1" fmla="val -127708"/>
              <a:gd name="adj2" fmla="val -887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1200" dirty="0" smtClean="0"/>
              <a:t>Štítna žľaza</a:t>
            </a:r>
            <a:endParaRPr lang="sk-SK" sz="1200" dirty="0"/>
          </a:p>
        </p:txBody>
      </p:sp>
      <p:sp>
        <p:nvSpPr>
          <p:cNvPr id="18" name="Podnadpis 2"/>
          <p:cNvSpPr txBox="1">
            <a:spLocks/>
          </p:cNvSpPr>
          <p:nvPr/>
        </p:nvSpPr>
        <p:spPr>
          <a:xfrm>
            <a:off x="-32" y="4500570"/>
            <a:ext cx="2500330" cy="2357430"/>
          </a:xfrm>
          <a:prstGeom prst="rect">
            <a:avLst/>
          </a:prstGeom>
          <a:solidFill>
            <a:srgbClr val="FDDCCF"/>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oAutofit/>
          </a:bodyPr>
          <a:lstStyle/>
          <a:p>
            <a:r>
              <a:rPr lang="sk-SK" sz="1200" b="1" dirty="0" smtClean="0">
                <a:solidFill>
                  <a:srgbClr val="002060"/>
                </a:solidFill>
              </a:rPr>
              <a:t>Liečba:</a:t>
            </a:r>
          </a:p>
          <a:p>
            <a:pPr fontAlgn="base">
              <a:buFont typeface="Arial" pitchFamily="34" charset="0"/>
              <a:buChar char="•"/>
            </a:pPr>
            <a:r>
              <a:rPr lang="sk-SK" sz="1200" dirty="0" smtClean="0">
                <a:solidFill>
                  <a:srgbClr val="002060"/>
                </a:solidFill>
              </a:rPr>
              <a:t>neexistuje priamy liek </a:t>
            </a:r>
            <a:r>
              <a:rPr lang="sk-SK" sz="1200" dirty="0" smtClean="0">
                <a:solidFill>
                  <a:srgbClr val="002060"/>
                </a:solidFill>
              </a:rPr>
              <a:t>/možnosti sú.</a:t>
            </a:r>
          </a:p>
          <a:p>
            <a:pPr fontAlgn="base">
              <a:buFont typeface="Arial" pitchFamily="34" charset="0"/>
              <a:buChar char="•"/>
            </a:pPr>
            <a:r>
              <a:rPr lang="sk-SK" sz="1200" dirty="0" smtClean="0">
                <a:solidFill>
                  <a:srgbClr val="002060"/>
                </a:solidFill>
              </a:rPr>
              <a:t>existuje </a:t>
            </a:r>
            <a:r>
              <a:rPr lang="sk-SK" sz="1200" dirty="0" smtClean="0">
                <a:solidFill>
                  <a:srgbClr val="002060"/>
                </a:solidFill>
              </a:rPr>
              <a:t>ale nepriama liečba, súvisiaca </a:t>
            </a:r>
            <a:r>
              <a:rPr lang="sk-SK" sz="1200" dirty="0" smtClean="0">
                <a:solidFill>
                  <a:srgbClr val="002060"/>
                </a:solidFill>
              </a:rPr>
              <a:t>napríklad:</a:t>
            </a:r>
            <a:endParaRPr lang="sk-SK" sz="1200" dirty="0" smtClean="0">
              <a:solidFill>
                <a:srgbClr val="002060"/>
              </a:solidFill>
            </a:endParaRPr>
          </a:p>
          <a:p>
            <a:pPr fontAlgn="base"/>
            <a:r>
              <a:rPr lang="sk-SK" sz="1200" dirty="0" smtClean="0">
                <a:solidFill>
                  <a:srgbClr val="C00000"/>
                </a:solidFill>
              </a:rPr>
              <a:t>So </a:t>
            </a:r>
            <a:r>
              <a:rPr lang="sk-SK" sz="1200" dirty="0" smtClean="0">
                <a:solidFill>
                  <a:srgbClr val="C00000"/>
                </a:solidFill>
              </a:rPr>
              <a:t>stavom čriev a konzumáciou lepku. </a:t>
            </a:r>
            <a:r>
              <a:rPr lang="sk-SK" sz="1200" dirty="0" smtClean="0">
                <a:solidFill>
                  <a:srgbClr val="C00000"/>
                </a:solidFill>
              </a:rPr>
              <a:t>Pomôcť </a:t>
            </a:r>
            <a:r>
              <a:rPr lang="sk-SK" sz="1200" dirty="0" smtClean="0">
                <a:solidFill>
                  <a:srgbClr val="C00000"/>
                </a:solidFill>
              </a:rPr>
              <a:t>môže aj užívanie vitamínu D pri potvrdenej nízkej hladine v organizme. Na zmiernenie príznakov ochorenia sa dopĺňa TSH hormón. Pri pokročilej Hashimotovej chorobe býva nevyhnutný chirurgický zákrok. </a:t>
            </a:r>
          </a:p>
          <a:p>
            <a:pPr>
              <a:buFont typeface="Arial" pitchFamily="34" charset="0"/>
              <a:buChar char="•"/>
            </a:pPr>
            <a:endParaRPr lang="sk-SK" sz="1200" dirty="0">
              <a:solidFill>
                <a:srgbClr val="00206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5" name="Picture 11" descr="Čierny čaj :: Recepty nielen pre gurmánov"/>
          <p:cNvPicPr>
            <a:picLocks noChangeAspect="1" noChangeArrowheads="1"/>
          </p:cNvPicPr>
          <p:nvPr/>
        </p:nvPicPr>
        <p:blipFill>
          <a:blip r:embed="rId2">
            <a:clrChange>
              <a:clrFrom>
                <a:srgbClr val="938676"/>
              </a:clrFrom>
              <a:clrTo>
                <a:srgbClr val="938676">
                  <a:alpha val="0"/>
                </a:srgbClr>
              </a:clrTo>
            </a:clrChange>
            <a:lum bright="40000" contrast="40000"/>
          </a:blip>
          <a:srcRect/>
          <a:stretch>
            <a:fillRect/>
          </a:stretch>
        </p:blipFill>
        <p:spPr bwMode="auto">
          <a:xfrm>
            <a:off x="3020106" y="1000109"/>
            <a:ext cx="4480852" cy="3071834"/>
          </a:xfrm>
          <a:prstGeom prst="rect">
            <a:avLst/>
          </a:prstGeom>
          <a:ln>
            <a:noFill/>
          </a:ln>
          <a:effectLst>
            <a:softEdge rad="112500"/>
          </a:effectLst>
        </p:spPr>
      </p:pic>
      <p:sp>
        <p:nvSpPr>
          <p:cNvPr id="31746" name="AutoShape 2" descr="Pin on Essential Oils"/>
          <p:cNvSpPr>
            <a:spLocks noChangeAspect="1" noChangeArrowheads="1"/>
          </p:cNvSpPr>
          <p:nvPr/>
        </p:nvSpPr>
        <p:spPr bwMode="auto">
          <a:xfrm>
            <a:off x="155575" y="-287339"/>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sz="1200"/>
          </a:p>
        </p:txBody>
      </p:sp>
      <p:sp>
        <p:nvSpPr>
          <p:cNvPr id="31748" name="AutoShape 4" descr="Pin on Essential Oils"/>
          <p:cNvSpPr>
            <a:spLocks noChangeAspect="1" noChangeArrowheads="1"/>
          </p:cNvSpPr>
          <p:nvPr/>
        </p:nvSpPr>
        <p:spPr bwMode="auto">
          <a:xfrm>
            <a:off x="155575" y="-287339"/>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sz="1200"/>
          </a:p>
        </p:txBody>
      </p:sp>
      <p:sp>
        <p:nvSpPr>
          <p:cNvPr id="31750" name="AutoShape 6" descr="Pin on Essential Oils"/>
          <p:cNvSpPr>
            <a:spLocks noChangeAspect="1" noChangeArrowheads="1"/>
          </p:cNvSpPr>
          <p:nvPr/>
        </p:nvSpPr>
        <p:spPr bwMode="auto">
          <a:xfrm>
            <a:off x="155575" y="-287339"/>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sz="1200"/>
          </a:p>
        </p:txBody>
      </p:sp>
      <p:sp>
        <p:nvSpPr>
          <p:cNvPr id="31752" name="AutoShape 8" descr="Pin on Essential Oils"/>
          <p:cNvSpPr>
            <a:spLocks noChangeAspect="1" noChangeArrowheads="1"/>
          </p:cNvSpPr>
          <p:nvPr/>
        </p:nvSpPr>
        <p:spPr bwMode="auto">
          <a:xfrm>
            <a:off x="155575" y="-287339"/>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sz="1200"/>
          </a:p>
        </p:txBody>
      </p:sp>
      <p:sp>
        <p:nvSpPr>
          <p:cNvPr id="8" name="Obdélník 7"/>
          <p:cNvSpPr/>
          <p:nvPr/>
        </p:nvSpPr>
        <p:spPr>
          <a:xfrm>
            <a:off x="0" y="2071678"/>
            <a:ext cx="3143240" cy="4786322"/>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buFont typeface="Arial" pitchFamily="34" charset="0"/>
              <a:buChar char="•"/>
            </a:pPr>
            <a:r>
              <a:rPr lang="sk-SK" sz="1200" b="1" dirty="0" smtClean="0">
                <a:solidFill>
                  <a:schemeClr val="tx1"/>
                </a:solidFill>
              </a:rPr>
              <a:t>Strumigény</a:t>
            </a:r>
            <a:r>
              <a:rPr lang="sk-SK" sz="1200" dirty="0" smtClean="0">
                <a:solidFill>
                  <a:schemeClr val="tx1"/>
                </a:solidFill>
              </a:rPr>
              <a:t> sú látky alebo iné faktory schopné vyvolať zväčšenie štítnej žľazy – strumu. Struma je prejavom </a:t>
            </a:r>
            <a:r>
              <a:rPr lang="sk-SK" sz="1200" dirty="0" smtClean="0">
                <a:solidFill>
                  <a:schemeClr val="tx1"/>
                </a:solidFill>
              </a:rPr>
              <a:t>poruchy funkcie SZ a ako už vieme, </a:t>
            </a:r>
            <a:r>
              <a:rPr lang="sk-SK" sz="1200" dirty="0" smtClean="0">
                <a:solidFill>
                  <a:schemeClr val="tx1"/>
                </a:solidFill>
              </a:rPr>
              <a:t>najčastejšie je to </a:t>
            </a:r>
            <a:r>
              <a:rPr lang="sk-SK" sz="1200" dirty="0" smtClean="0">
                <a:solidFill>
                  <a:schemeClr val="tx1"/>
                </a:solidFill>
              </a:rPr>
              <a:t>Hypotyreóza.</a:t>
            </a:r>
          </a:p>
          <a:p>
            <a:endParaRPr lang="sk-SK" sz="1200" dirty="0" smtClean="0">
              <a:solidFill>
                <a:schemeClr val="tx1"/>
              </a:solidFill>
            </a:endParaRPr>
          </a:p>
          <a:p>
            <a:pPr>
              <a:buFont typeface="Arial" pitchFamily="34" charset="0"/>
              <a:buChar char="•"/>
            </a:pPr>
            <a:r>
              <a:rPr lang="sk-SK" sz="1200" b="1" dirty="0" smtClean="0">
                <a:solidFill>
                  <a:schemeClr val="tx1"/>
                </a:solidFill>
              </a:rPr>
              <a:t>deficit jódu</a:t>
            </a:r>
            <a:endParaRPr lang="sk-SK" sz="1200" dirty="0" smtClean="0">
              <a:solidFill>
                <a:schemeClr val="tx1"/>
              </a:solidFill>
            </a:endParaRPr>
          </a:p>
          <a:p>
            <a:pPr>
              <a:buFont typeface="Arial" pitchFamily="34" charset="0"/>
              <a:buChar char="•"/>
            </a:pPr>
            <a:r>
              <a:rPr lang="sk-SK" sz="1200" b="1" dirty="0" smtClean="0">
                <a:solidFill>
                  <a:schemeClr val="tx1"/>
                </a:solidFill>
              </a:rPr>
              <a:t>Deficit selénu</a:t>
            </a:r>
            <a:r>
              <a:rPr lang="sk-SK" sz="1200" dirty="0" smtClean="0">
                <a:solidFill>
                  <a:schemeClr val="tx1"/>
                </a:solidFill>
              </a:rPr>
              <a:t> a </a:t>
            </a:r>
            <a:r>
              <a:rPr lang="sk-SK" sz="1200" dirty="0" smtClean="0">
                <a:solidFill>
                  <a:schemeClr val="tx1"/>
                </a:solidFill>
              </a:rPr>
              <a:t>spánkový deficit</a:t>
            </a:r>
            <a:endParaRPr lang="sk-SK" sz="1200" dirty="0" smtClean="0">
              <a:solidFill>
                <a:schemeClr val="tx1"/>
              </a:solidFill>
            </a:endParaRPr>
          </a:p>
          <a:p>
            <a:pPr>
              <a:buFont typeface="Arial" pitchFamily="34" charset="0"/>
              <a:buChar char="•"/>
            </a:pPr>
            <a:r>
              <a:rPr lang="sk-SK" sz="1200" b="1" dirty="0" smtClean="0">
                <a:solidFill>
                  <a:schemeClr val="tx1"/>
                </a:solidFill>
              </a:rPr>
              <a:t>lieky</a:t>
            </a:r>
            <a:r>
              <a:rPr lang="sk-SK" sz="1200" dirty="0" smtClean="0">
                <a:solidFill>
                  <a:schemeClr val="tx1"/>
                </a:solidFill>
              </a:rPr>
              <a:t> (napr. mnohé antibiotiká, psychofarmaká, nesteroidné protizápalové lieky a </a:t>
            </a:r>
            <a:r>
              <a:rPr lang="sk-SK" sz="1200" dirty="0" smtClean="0">
                <a:solidFill>
                  <a:schemeClr val="tx1"/>
                </a:solidFill>
              </a:rPr>
              <a:t>pod).</a:t>
            </a:r>
            <a:endParaRPr lang="sk-SK" sz="1200" dirty="0" smtClean="0">
              <a:solidFill>
                <a:schemeClr val="tx1"/>
              </a:solidFill>
            </a:endParaRPr>
          </a:p>
          <a:p>
            <a:pPr>
              <a:buFont typeface="Arial" pitchFamily="34" charset="0"/>
              <a:buChar char="•"/>
            </a:pPr>
            <a:r>
              <a:rPr lang="sk-SK" sz="1200" dirty="0" smtClean="0">
                <a:solidFill>
                  <a:schemeClr val="tx1"/>
                </a:solidFill>
              </a:rPr>
              <a:t>dusičnany</a:t>
            </a:r>
            <a:r>
              <a:rPr lang="sk-SK" sz="1200" dirty="0" smtClean="0">
                <a:solidFill>
                  <a:schemeClr val="tx1"/>
                </a:solidFill>
              </a:rPr>
              <a:t>, jodičnany, sulfónamidy, niektoré pesticídy, insekticídy a mnohé iné látky – celá chémia v štítnej žľaze a krvi je veľmi </a:t>
            </a:r>
            <a:r>
              <a:rPr lang="sk-SK" sz="1200" dirty="0" smtClean="0">
                <a:solidFill>
                  <a:schemeClr val="tx1"/>
                </a:solidFill>
              </a:rPr>
              <a:t>zložitá</a:t>
            </a:r>
            <a:endParaRPr lang="sk-SK" sz="1200" dirty="0" smtClean="0">
              <a:solidFill>
                <a:schemeClr val="tx1"/>
              </a:solidFill>
            </a:endParaRPr>
          </a:p>
          <a:p>
            <a:r>
              <a:rPr lang="sk-SK" sz="1200" dirty="0" smtClean="0">
                <a:solidFill>
                  <a:schemeClr val="tx1"/>
                </a:solidFill>
              </a:rPr>
              <a:t>Nazývať látky z brokolice, kapusty alebo sóje „strumigénmi“ je veľmi </a:t>
            </a:r>
            <a:r>
              <a:rPr lang="sk-SK" sz="1200" b="1" dirty="0" smtClean="0">
                <a:solidFill>
                  <a:schemeClr val="tx1"/>
                </a:solidFill>
              </a:rPr>
              <a:t>zavádzajúce</a:t>
            </a:r>
            <a:r>
              <a:rPr lang="sk-SK" sz="1200" dirty="0" smtClean="0">
                <a:solidFill>
                  <a:schemeClr val="tx1"/>
                </a:solidFill>
              </a:rPr>
              <a:t> – vzniká totiž dojem, že konzumácia týchto potravín vyvolá strumu u každého, kto si ich trúfne vložiť do úst. Pravda je taká, že pre väčšinu ľudí sú tieto potraviny </a:t>
            </a:r>
            <a:r>
              <a:rPr lang="sk-SK" sz="1200" b="1" dirty="0" smtClean="0">
                <a:solidFill>
                  <a:schemeClr val="tx1"/>
                </a:solidFill>
              </a:rPr>
              <a:t>bezpečné</a:t>
            </a:r>
            <a:r>
              <a:rPr lang="sk-SK" sz="1200" dirty="0" smtClean="0">
                <a:solidFill>
                  <a:schemeClr val="tx1"/>
                </a:solidFill>
              </a:rPr>
              <a:t> a mnohými spôsobmi dokonca podporujú zdravie (napr. chránia aj pred rakovinou štítnej žľazy). Brokolica ani sója neobsahujú „strumigény“ v pravom slova zmysle – tieto látky (glukozinoláty aj izoflavóny) sú v skutočnosti veľmi užitočné, ale u niektorých ľudí s definovaným rizikom môžu vyvolať problém.</a:t>
            </a:r>
          </a:p>
          <a:p>
            <a:pPr>
              <a:buFont typeface="Arial" pitchFamily="34" charset="0"/>
              <a:buChar char="•"/>
            </a:pPr>
            <a:endParaRPr lang="sk-SK" sz="1200" dirty="0">
              <a:solidFill>
                <a:schemeClr val="tx1"/>
              </a:solidFill>
            </a:endParaRPr>
          </a:p>
        </p:txBody>
      </p:sp>
      <p:sp>
        <p:nvSpPr>
          <p:cNvPr id="10" name="Obdélník 9"/>
          <p:cNvSpPr/>
          <p:nvPr/>
        </p:nvSpPr>
        <p:spPr>
          <a:xfrm>
            <a:off x="3929058" y="4357694"/>
            <a:ext cx="5214942" cy="250033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sk-SK" sz="1200" b="1" dirty="0" smtClean="0"/>
              <a:t>Podpora liečby:</a:t>
            </a:r>
          </a:p>
          <a:p>
            <a:r>
              <a:rPr lang="sk-SK" sz="1200" b="1" dirty="0" smtClean="0"/>
              <a:t>selén</a:t>
            </a:r>
            <a:r>
              <a:rPr lang="sk-SK" sz="1200" dirty="0" smtClean="0"/>
              <a:t>: 200 </a:t>
            </a:r>
            <a:r>
              <a:rPr lang="sk-SK" sz="1200" dirty="0" err="1" smtClean="0"/>
              <a:t>mikrogramov</a:t>
            </a:r>
            <a:r>
              <a:rPr lang="sk-SK" sz="1200" dirty="0" smtClean="0"/>
              <a:t> denne</a:t>
            </a:r>
          </a:p>
          <a:p>
            <a:r>
              <a:rPr lang="sk-SK" sz="1200" b="1" dirty="0" smtClean="0"/>
              <a:t>vitamín D</a:t>
            </a:r>
            <a:r>
              <a:rPr lang="sk-SK" sz="1200" dirty="0" smtClean="0"/>
              <a:t>: </a:t>
            </a:r>
            <a:r>
              <a:rPr lang="sk-SK" sz="1200" b="1" dirty="0" smtClean="0"/>
              <a:t>hodnoty vitamínu D v krvi</a:t>
            </a:r>
            <a:r>
              <a:rPr lang="sk-SK" sz="1200" dirty="0" smtClean="0"/>
              <a:t> by sa mali pohybovať okolo 60 – 65 </a:t>
            </a:r>
            <a:r>
              <a:rPr lang="sk-SK" sz="1200" dirty="0" err="1" smtClean="0"/>
              <a:t>mikrogramov</a:t>
            </a:r>
            <a:r>
              <a:rPr lang="sk-SK" sz="1200" dirty="0" smtClean="0"/>
              <a:t>/liter (= 150 – 162 </a:t>
            </a:r>
            <a:r>
              <a:rPr lang="sk-SK" sz="1200" dirty="0" err="1" smtClean="0"/>
              <a:t>milimol</a:t>
            </a:r>
            <a:r>
              <a:rPr lang="sk-SK" sz="1200" dirty="0" smtClean="0"/>
              <a:t>/liter</a:t>
            </a:r>
            <a:r>
              <a:rPr lang="sk-SK" sz="1200" dirty="0" smtClean="0"/>
              <a:t>)</a:t>
            </a:r>
            <a:endParaRPr lang="sk-SK" sz="1200" dirty="0" smtClean="0"/>
          </a:p>
          <a:p>
            <a:r>
              <a:rPr lang="sk-SK" sz="1200" b="1" dirty="0" smtClean="0"/>
              <a:t>zinok</a:t>
            </a:r>
            <a:r>
              <a:rPr lang="sk-SK" sz="1200" dirty="0" smtClean="0"/>
              <a:t>: 10 – 20 mg denne uprednostnite </a:t>
            </a:r>
            <a:r>
              <a:rPr lang="sk-SK" sz="1200" dirty="0" err="1" smtClean="0"/>
              <a:t>pikolinát</a:t>
            </a:r>
            <a:r>
              <a:rPr lang="sk-SK" sz="1200" dirty="0" smtClean="0"/>
              <a:t>, síran zinočnatý dráždi žalúdok</a:t>
            </a:r>
          </a:p>
          <a:p>
            <a:r>
              <a:rPr lang="sk-SK" sz="1200" b="1" dirty="0" smtClean="0"/>
              <a:t>esenciálne mastné kyseliny</a:t>
            </a:r>
            <a:r>
              <a:rPr lang="sk-SK" sz="1200" dirty="0" smtClean="0"/>
              <a:t>: 1000 – 2000 mg 3-krát </a:t>
            </a:r>
            <a:endParaRPr lang="sk-SK" sz="1200" dirty="0" smtClean="0"/>
          </a:p>
          <a:p>
            <a:r>
              <a:rPr lang="sk-SK" sz="1200" dirty="0" smtClean="0"/>
              <a:t>1 </a:t>
            </a:r>
            <a:r>
              <a:rPr lang="sk-SK" sz="1200" dirty="0" smtClean="0"/>
              <a:t>– 2 </a:t>
            </a:r>
            <a:r>
              <a:rPr lang="sk-SK" sz="1200" dirty="0" err="1" smtClean="0"/>
              <a:t>čL</a:t>
            </a:r>
            <a:r>
              <a:rPr lang="sk-SK" sz="1200" dirty="0" smtClean="0"/>
              <a:t> ľanového, konopného alebo čisteného rybacieho oleja denne do jedla</a:t>
            </a:r>
          </a:p>
          <a:p>
            <a:r>
              <a:rPr lang="sk-SK" sz="1200" b="1" dirty="0" smtClean="0"/>
              <a:t>horčík</a:t>
            </a:r>
            <a:r>
              <a:rPr lang="sk-SK" sz="1200" dirty="0" smtClean="0"/>
              <a:t>: 200 mg 2 až 3-krát denne</a:t>
            </a:r>
          </a:p>
          <a:p>
            <a:r>
              <a:rPr lang="sk-SK" sz="1200" b="1" dirty="0" err="1" smtClean="0"/>
              <a:t>koenzým</a:t>
            </a:r>
            <a:r>
              <a:rPr lang="sk-SK" sz="1200" b="1" dirty="0" smtClean="0"/>
              <a:t> Q</a:t>
            </a:r>
            <a:r>
              <a:rPr lang="sk-SK" sz="1200" b="1" baseline="-25000" dirty="0" smtClean="0"/>
              <a:t>10</a:t>
            </a:r>
            <a:r>
              <a:rPr lang="sk-SK" sz="1200" dirty="0" smtClean="0"/>
              <a:t>: 100 mg 2-krát denne</a:t>
            </a:r>
          </a:p>
          <a:p>
            <a:r>
              <a:rPr lang="sk-SK" sz="1200" b="1" dirty="0" smtClean="0"/>
              <a:t>kurkuma</a:t>
            </a:r>
            <a:r>
              <a:rPr lang="sk-SK" sz="1200" dirty="0" smtClean="0"/>
              <a:t>: ½ – 1 </a:t>
            </a:r>
            <a:r>
              <a:rPr lang="sk-SK" sz="1200" dirty="0" err="1" smtClean="0"/>
              <a:t>čL</a:t>
            </a:r>
            <a:r>
              <a:rPr lang="sk-SK" sz="1200" dirty="0" smtClean="0"/>
              <a:t> denne do jedla</a:t>
            </a:r>
            <a:endParaRPr lang="sk-SK" sz="1200" dirty="0"/>
          </a:p>
        </p:txBody>
      </p:sp>
      <p:sp>
        <p:nvSpPr>
          <p:cNvPr id="12" name="Obdélník 11"/>
          <p:cNvSpPr/>
          <p:nvPr/>
        </p:nvSpPr>
        <p:spPr>
          <a:xfrm>
            <a:off x="5715008" y="2143116"/>
            <a:ext cx="3428992" cy="214314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endParaRPr lang="sk-SK" sz="1200" dirty="0" smtClean="0"/>
          </a:p>
          <a:p>
            <a:r>
              <a:rPr lang="sk-SK" sz="1200" b="1" dirty="0" smtClean="0"/>
              <a:t>Chyby</a:t>
            </a:r>
          </a:p>
          <a:p>
            <a:r>
              <a:rPr lang="sk-SK" sz="1200" b="1" dirty="0" smtClean="0"/>
              <a:t>nadmerný</a:t>
            </a:r>
            <a:r>
              <a:rPr lang="sk-SK" sz="1200" dirty="0" smtClean="0"/>
              <a:t> príjem jódu vo forme morských rias, doplnkov výživy a rôznych obohatených potravín, či nápojov nadmerný príjem jódu môže </a:t>
            </a:r>
            <a:r>
              <a:rPr lang="sk-SK" sz="1200" b="1" dirty="0" smtClean="0"/>
              <a:t>tlmiť</a:t>
            </a:r>
            <a:r>
              <a:rPr lang="sk-SK" sz="1200" dirty="0" smtClean="0"/>
              <a:t>/zablokovať tvorbu hormónov v štítnej žľaze</a:t>
            </a:r>
          </a:p>
          <a:p>
            <a:r>
              <a:rPr lang="sk-SK" sz="1200" b="1" dirty="0" smtClean="0"/>
              <a:t>nadmerné obavy z kapusty</a:t>
            </a:r>
            <a:r>
              <a:rPr lang="sk-SK" sz="1200" dirty="0" smtClean="0"/>
              <a:t>, sóje, karfiolu, brokolice, repky a pod. tepelnou úpravou sa tzv. </a:t>
            </a:r>
            <a:r>
              <a:rPr lang="sk-SK" sz="1200" dirty="0" err="1" smtClean="0"/>
              <a:t>goitrogény</a:t>
            </a:r>
            <a:r>
              <a:rPr lang="sk-SK" sz="1200" dirty="0" smtClean="0"/>
              <a:t> rozkladajú</a:t>
            </a:r>
          </a:p>
          <a:p>
            <a:r>
              <a:rPr lang="sk-SK" sz="1200" dirty="0" smtClean="0"/>
              <a:t>deficit</a:t>
            </a:r>
            <a:r>
              <a:rPr lang="sk-SK" sz="1200" b="1" dirty="0" smtClean="0"/>
              <a:t> vlákniny</a:t>
            </a:r>
            <a:endParaRPr lang="sk-SK" sz="1200" dirty="0" smtClean="0"/>
          </a:p>
          <a:p>
            <a:r>
              <a:rPr lang="sk-SK" sz="1200" dirty="0" smtClean="0"/>
              <a:t>nedostatočný</a:t>
            </a:r>
            <a:r>
              <a:rPr lang="sk-SK" sz="1200" b="1" dirty="0" smtClean="0"/>
              <a:t> pitný režim</a:t>
            </a:r>
            <a:endParaRPr lang="sk-SK" sz="1200" dirty="0" smtClean="0"/>
          </a:p>
          <a:p>
            <a:endParaRPr lang="sk-SK" sz="1200" dirty="0" smtClean="0"/>
          </a:p>
          <a:p>
            <a:endParaRPr lang="sk-SK" sz="1200" dirty="0"/>
          </a:p>
        </p:txBody>
      </p:sp>
      <p:sp>
        <p:nvSpPr>
          <p:cNvPr id="15" name="Obdélník 14"/>
          <p:cNvSpPr/>
          <p:nvPr/>
        </p:nvSpPr>
        <p:spPr>
          <a:xfrm>
            <a:off x="0" y="-60733"/>
            <a:ext cx="9144000" cy="2185214"/>
          </a:xfrm>
          <a:prstGeom prst="rect">
            <a:avLst/>
          </a:prstGeom>
        </p:spPr>
        <p:txBody>
          <a:bodyPr wrap="square">
            <a:spAutoFit/>
          </a:bodyPr>
          <a:lstStyle/>
          <a:p>
            <a:r>
              <a:rPr lang="sk-SK" sz="2800" dirty="0" smtClean="0">
                <a:solidFill>
                  <a:srgbClr val="00B050"/>
                </a:solidFill>
                <a:latin typeface="Mistral" pitchFamily="66" charset="0"/>
              </a:rPr>
              <a:t>Liečba ľudovými </a:t>
            </a:r>
            <a:r>
              <a:rPr lang="sk-SK" sz="2800" dirty="0" smtClean="0">
                <a:solidFill>
                  <a:srgbClr val="00B050"/>
                </a:solidFill>
                <a:latin typeface="Mistral" pitchFamily="66" charset="0"/>
              </a:rPr>
              <a:t>prostriedkami:</a:t>
            </a:r>
            <a:endParaRPr lang="sk-SK" sz="2800" dirty="0" smtClean="0">
              <a:solidFill>
                <a:srgbClr val="00B050"/>
              </a:solidFill>
              <a:latin typeface="Mistral" pitchFamily="66" charset="0"/>
            </a:endParaRPr>
          </a:p>
          <a:p>
            <a:r>
              <a:rPr lang="sk-SK" sz="1200" b="1" dirty="0" smtClean="0"/>
              <a:t>najlepšia rada</a:t>
            </a:r>
            <a:r>
              <a:rPr lang="sk-SK" sz="1200" dirty="0" smtClean="0"/>
              <a:t>: využite odporúčania našej </a:t>
            </a:r>
            <a:r>
              <a:rPr lang="sk-SK" sz="1200" b="1" dirty="0" smtClean="0"/>
              <a:t>protizápalovej</a:t>
            </a:r>
            <a:r>
              <a:rPr lang="sk-SK" sz="1200" dirty="0" smtClean="0"/>
              <a:t> kúry </a:t>
            </a:r>
            <a:r>
              <a:rPr lang="sk-SK" sz="1200" dirty="0" smtClean="0"/>
              <a:t> </a:t>
            </a:r>
            <a:r>
              <a:rPr lang="sk-SK" sz="1200" dirty="0" smtClean="0"/>
              <a:t>hlavne v prípade najčastejšieho typu = Hashimotova choroba (autoimunitný zápal štítnej žľazy s následnou hypofunkciou)</a:t>
            </a:r>
          </a:p>
          <a:p>
            <a:r>
              <a:rPr lang="sk-SK" sz="1200" dirty="0" smtClean="0"/>
              <a:t>potravinovej </a:t>
            </a:r>
            <a:r>
              <a:rPr lang="sk-SK" sz="1200" dirty="0" smtClean="0"/>
              <a:t>alergii a vylúčte potravinové alergény</a:t>
            </a:r>
          </a:p>
          <a:p>
            <a:r>
              <a:rPr lang="sk-SK" sz="1200" dirty="0" smtClean="0"/>
              <a:t>ak ste boli navyknutá konzumovať </a:t>
            </a:r>
            <a:r>
              <a:rPr lang="sk-SK" sz="1200" b="1" dirty="0" smtClean="0"/>
              <a:t>sójové</a:t>
            </a:r>
            <a:r>
              <a:rPr lang="sk-SK" sz="1200" dirty="0" smtClean="0"/>
              <a:t> potraviny (varené sójové boby, sójové mlieko/jogurt, tofu, </a:t>
            </a:r>
            <a:r>
              <a:rPr lang="sk-SK" sz="1200" dirty="0" err="1" smtClean="0"/>
              <a:t>tempeh</a:t>
            </a:r>
            <a:r>
              <a:rPr lang="sk-SK" sz="1200" dirty="0" smtClean="0"/>
              <a:t>) a </a:t>
            </a:r>
            <a:r>
              <a:rPr lang="sk-SK" sz="1200" b="1" dirty="0" smtClean="0"/>
              <a:t>kapustovú</a:t>
            </a:r>
            <a:r>
              <a:rPr lang="sk-SK" sz="1200" dirty="0" smtClean="0"/>
              <a:t> zeleninu, nie je žiadny dôvod úplne ich vynechať z jedálneho lístka dodržiavajte rady uvedené v časti o strumigénoch a </a:t>
            </a:r>
            <a:endParaRPr lang="sk-SK" sz="1200" dirty="0" smtClean="0"/>
          </a:p>
          <a:p>
            <a:r>
              <a:rPr lang="sk-SK" sz="1200" dirty="0" smtClean="0"/>
              <a:t>dbajte </a:t>
            </a:r>
            <a:r>
              <a:rPr lang="sk-SK" sz="1200" dirty="0" smtClean="0"/>
              <a:t>o dostatočný príjem jódu, </a:t>
            </a:r>
            <a:r>
              <a:rPr lang="sk-SK" sz="1200" b="1" dirty="0" smtClean="0"/>
              <a:t>selénu</a:t>
            </a:r>
            <a:r>
              <a:rPr lang="sk-SK" sz="1200" dirty="0" smtClean="0"/>
              <a:t> a vitamínu D • nechajte si dôkladne nastaviť a kontrolovať </a:t>
            </a:r>
            <a:r>
              <a:rPr lang="sk-SK" sz="1200" b="1" dirty="0" smtClean="0"/>
              <a:t>optimálnu liečbu</a:t>
            </a:r>
            <a:endParaRPr lang="sk-SK" sz="1200" dirty="0" smtClean="0"/>
          </a:p>
          <a:p>
            <a:r>
              <a:rPr lang="sk-SK" sz="1200" b="1" dirty="0" smtClean="0"/>
              <a:t>minimalizujte</a:t>
            </a:r>
            <a:r>
              <a:rPr lang="sk-SK" sz="1200" dirty="0" smtClean="0"/>
              <a:t> príjem kofeínu a alkoholu</a:t>
            </a:r>
          </a:p>
          <a:p>
            <a:r>
              <a:rPr lang="sk-SK" sz="1200" dirty="0" smtClean="0"/>
              <a:t>ak bola </a:t>
            </a:r>
            <a:r>
              <a:rPr lang="sk-SK" sz="1200" dirty="0" smtClean="0"/>
              <a:t>Hypotyreóza </a:t>
            </a:r>
            <a:r>
              <a:rPr lang="sk-SK" sz="1200" dirty="0" smtClean="0"/>
              <a:t>dlho</a:t>
            </a:r>
            <a:r>
              <a:rPr lang="sk-SK" sz="1200" b="1" dirty="0" smtClean="0"/>
              <a:t> neliečená</a:t>
            </a:r>
            <a:r>
              <a:rPr lang="sk-SK" sz="1200" dirty="0" smtClean="0"/>
              <a:t>, mohol sa vyvinúť</a:t>
            </a:r>
            <a:r>
              <a:rPr lang="sk-SK" sz="1200" b="1" dirty="0" smtClean="0"/>
              <a:t> deficit vitamínu A</a:t>
            </a:r>
            <a:r>
              <a:rPr lang="sk-SK" sz="1200" dirty="0" smtClean="0"/>
              <a:t>: sústreďte sa na dostatočný príjem potravín bohatých na </a:t>
            </a:r>
            <a:r>
              <a:rPr lang="sk-SK" sz="1200" b="1" dirty="0" smtClean="0"/>
              <a:t>karotenoidy</a:t>
            </a:r>
            <a:r>
              <a:rPr lang="sk-SK" sz="1200" dirty="0" smtClean="0"/>
              <a:t> (paradajky, červený melón, červený grep, sladké zemiaky, mrkva, marhule, špenát, žltá a červená paprika a pod.)</a:t>
            </a:r>
            <a:endParaRPr lang="sk-SK" sz="1200" dirty="0"/>
          </a:p>
        </p:txBody>
      </p:sp>
      <p:pic>
        <p:nvPicPr>
          <p:cNvPr id="31756"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286612" y="3214686"/>
            <a:ext cx="1857388" cy="1857388"/>
          </a:xfrm>
          <a:prstGeom prst="rect">
            <a:avLst/>
          </a:prstGeom>
          <a:noFill/>
          <a:ln w="9525">
            <a:noFill/>
            <a:miter lim="800000"/>
            <a:headEnd/>
            <a:tailEnd/>
          </a:ln>
          <a:effectLst/>
        </p:spPr>
      </p:pic>
      <p:pic>
        <p:nvPicPr>
          <p:cNvPr id="31761" name="Picture 17"/>
          <p:cNvPicPr>
            <a:picLocks noChangeAspect="1" noChangeArrowheads="1"/>
          </p:cNvPicPr>
          <p:nvPr/>
        </p:nvPicPr>
        <p:blipFill>
          <a:blip r:embed="rId4"/>
          <a:srcRect/>
          <a:stretch>
            <a:fillRect/>
          </a:stretch>
        </p:blipFill>
        <p:spPr bwMode="auto">
          <a:xfrm>
            <a:off x="6368210" y="6143596"/>
            <a:ext cx="2704384" cy="714404"/>
          </a:xfrm>
          <a:prstGeom prst="rect">
            <a:avLst/>
          </a:prstGeom>
          <a:noFill/>
          <a:ln w="9525">
            <a:noFill/>
            <a:miter lim="800000"/>
            <a:headEnd/>
            <a:tailEnd/>
          </a:ln>
          <a:effec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7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9483" name="Picture 27"/>
          <p:cNvPicPr>
            <a:picLocks noChangeAspect="1" noChangeArrowheads="1"/>
          </p:cNvPicPr>
          <p:nvPr/>
        </p:nvPicPr>
        <p:blipFill>
          <a:blip r:embed="rId3" cstate="print"/>
          <a:srcRect/>
          <a:stretch>
            <a:fillRect/>
          </a:stretch>
        </p:blipFill>
        <p:spPr bwMode="auto">
          <a:xfrm>
            <a:off x="7286644" y="1071546"/>
            <a:ext cx="571504" cy="501188"/>
          </a:xfrm>
          <a:prstGeom prst="rect">
            <a:avLst/>
          </a:prstGeom>
          <a:noFill/>
          <a:ln w="9525">
            <a:noFill/>
            <a:miter lim="800000"/>
            <a:headEnd/>
            <a:tailEnd/>
          </a:ln>
          <a:effectLst/>
        </p:spPr>
      </p:pic>
      <p:pic>
        <p:nvPicPr>
          <p:cNvPr id="19480" name="Picture 2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857620" y="1285860"/>
            <a:ext cx="1779757" cy="3211517"/>
          </a:xfrm>
          <a:prstGeom prst="rect">
            <a:avLst/>
          </a:prstGeom>
          <a:noFill/>
          <a:ln w="9525">
            <a:noFill/>
            <a:miter lim="800000"/>
            <a:headEnd/>
            <a:tailEnd/>
          </a:ln>
          <a:effectLst/>
        </p:spPr>
      </p:pic>
      <p:sp>
        <p:nvSpPr>
          <p:cNvPr id="6" name="Elipsa 5"/>
          <p:cNvSpPr/>
          <p:nvPr/>
        </p:nvSpPr>
        <p:spPr>
          <a:xfrm>
            <a:off x="142844" y="0"/>
            <a:ext cx="8858312"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sk-SK" sz="2400" dirty="0" smtClean="0">
                <a:solidFill>
                  <a:schemeClr val="accent6">
                    <a:lumMod val="60000"/>
                    <a:lumOff val="40000"/>
                  </a:schemeClr>
                </a:solidFill>
              </a:rPr>
              <a:t>10 výziev na kontrolu hyperfunkcie štítnej žľazy. </a:t>
            </a:r>
            <a:endParaRPr lang="sk-SK" sz="2400" dirty="0">
              <a:solidFill>
                <a:schemeClr val="accent6">
                  <a:lumMod val="60000"/>
                  <a:lumOff val="40000"/>
                </a:schemeClr>
              </a:solidFill>
            </a:endParaRPr>
          </a:p>
        </p:txBody>
      </p:sp>
      <p:sp>
        <p:nvSpPr>
          <p:cNvPr id="13" name="Elipsa 12"/>
          <p:cNvSpPr/>
          <p:nvPr/>
        </p:nvSpPr>
        <p:spPr>
          <a:xfrm>
            <a:off x="928662" y="857232"/>
            <a:ext cx="2357454" cy="785818"/>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1.Depresia</a:t>
            </a:r>
            <a:endParaRPr lang="sk-SK" sz="1200" dirty="0"/>
          </a:p>
        </p:txBody>
      </p:sp>
      <p:sp>
        <p:nvSpPr>
          <p:cNvPr id="17" name="Elipsa 16"/>
          <p:cNvSpPr/>
          <p:nvPr/>
        </p:nvSpPr>
        <p:spPr>
          <a:xfrm>
            <a:off x="642910" y="1643050"/>
            <a:ext cx="2214578" cy="100013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2. Struma</a:t>
            </a:r>
            <a:endParaRPr lang="sk-SK" sz="1200" dirty="0"/>
          </a:p>
        </p:txBody>
      </p:sp>
      <p:sp>
        <p:nvSpPr>
          <p:cNvPr id="20" name="Elipsa 19"/>
          <p:cNvSpPr/>
          <p:nvPr/>
        </p:nvSpPr>
        <p:spPr>
          <a:xfrm>
            <a:off x="6429388" y="1800220"/>
            <a:ext cx="2357454"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7.Bledá, </a:t>
            </a:r>
          </a:p>
          <a:p>
            <a:r>
              <a:rPr lang="sk-SK" sz="1200" dirty="0" smtClean="0"/>
              <a:t>opuchnutá tvár</a:t>
            </a:r>
            <a:endParaRPr lang="sk-SK" sz="1200" dirty="0"/>
          </a:p>
        </p:txBody>
      </p:sp>
      <p:sp>
        <p:nvSpPr>
          <p:cNvPr id="21" name="Elipsa 20"/>
          <p:cNvSpPr/>
          <p:nvPr/>
        </p:nvSpPr>
        <p:spPr>
          <a:xfrm>
            <a:off x="5929322" y="5715016"/>
            <a:ext cx="2286016" cy="928694"/>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10. menopauza, </a:t>
            </a:r>
          </a:p>
          <a:p>
            <a:r>
              <a:rPr lang="sk-SK" sz="1200" dirty="0" smtClean="0"/>
              <a:t>PMS</a:t>
            </a:r>
            <a:endParaRPr lang="sk-SK" sz="1200" dirty="0"/>
          </a:p>
        </p:txBody>
      </p:sp>
      <p:sp>
        <p:nvSpPr>
          <p:cNvPr id="18" name="Elipsa 17"/>
          <p:cNvSpPr/>
          <p:nvPr/>
        </p:nvSpPr>
        <p:spPr>
          <a:xfrm>
            <a:off x="357158" y="2943228"/>
            <a:ext cx="2071702"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3. únava</a:t>
            </a:r>
            <a:endParaRPr lang="sk-SK" sz="1200" dirty="0"/>
          </a:p>
        </p:txBody>
      </p:sp>
      <p:pic>
        <p:nvPicPr>
          <p:cNvPr id="19466" name="Picture 10"/>
          <p:cNvPicPr>
            <a:picLocks noChangeAspect="1" noChangeArrowheads="1"/>
          </p:cNvPicPr>
          <p:nvPr/>
        </p:nvPicPr>
        <p:blipFill>
          <a:blip r:embed="rId5" cstate="print">
            <a:clrChange>
              <a:clrFrom>
                <a:srgbClr val="EDEDED"/>
              </a:clrFrom>
              <a:clrTo>
                <a:srgbClr val="EDEDED">
                  <a:alpha val="0"/>
                </a:srgbClr>
              </a:clrTo>
            </a:clrChange>
            <a:duotone>
              <a:schemeClr val="accent4">
                <a:shade val="45000"/>
                <a:satMod val="135000"/>
              </a:schemeClr>
              <a:prstClr val="white"/>
            </a:duotone>
          </a:blip>
          <a:srcRect/>
          <a:stretch>
            <a:fillRect/>
          </a:stretch>
        </p:blipFill>
        <p:spPr bwMode="auto">
          <a:xfrm>
            <a:off x="2214546" y="928670"/>
            <a:ext cx="677696" cy="642942"/>
          </a:xfrm>
          <a:prstGeom prst="ellipse">
            <a:avLst/>
          </a:prstGeom>
          <a:noFill/>
          <a:ln w="9525">
            <a:noFill/>
            <a:miter lim="800000"/>
            <a:headEnd/>
            <a:tailEnd/>
          </a:ln>
          <a:effectLst/>
        </p:spPr>
      </p:pic>
      <p:sp>
        <p:nvSpPr>
          <p:cNvPr id="28" name="Elipsa 27"/>
          <p:cNvSpPr/>
          <p:nvPr/>
        </p:nvSpPr>
        <p:spPr>
          <a:xfrm>
            <a:off x="5929322" y="928670"/>
            <a:ext cx="2357454" cy="785818"/>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6.Zápcha</a:t>
            </a:r>
            <a:endParaRPr lang="sk-SK" sz="1200" dirty="0" smtClean="0"/>
          </a:p>
        </p:txBody>
      </p:sp>
      <p:sp>
        <p:nvSpPr>
          <p:cNvPr id="29" name="Elipsa 28"/>
          <p:cNvSpPr/>
          <p:nvPr/>
        </p:nvSpPr>
        <p:spPr>
          <a:xfrm>
            <a:off x="428596" y="4286256"/>
            <a:ext cx="2286016"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4. Suchá koža</a:t>
            </a:r>
            <a:endParaRPr lang="sk-SK" sz="1200" dirty="0"/>
          </a:p>
        </p:txBody>
      </p:sp>
      <p:sp>
        <p:nvSpPr>
          <p:cNvPr id="30" name="Elipsa 29"/>
          <p:cNvSpPr/>
          <p:nvPr/>
        </p:nvSpPr>
        <p:spPr>
          <a:xfrm>
            <a:off x="7000892" y="2928934"/>
            <a:ext cx="2071702"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8.andropauza,</a:t>
            </a:r>
          </a:p>
          <a:p>
            <a:r>
              <a:rPr lang="sk-SK" sz="1200" dirty="0" smtClean="0"/>
              <a:t>prostata</a:t>
            </a:r>
            <a:endParaRPr lang="sk-SK" sz="1200" dirty="0"/>
          </a:p>
        </p:txBody>
      </p:sp>
      <p:sp>
        <p:nvSpPr>
          <p:cNvPr id="31" name="Elipsa 30"/>
          <p:cNvSpPr/>
          <p:nvPr/>
        </p:nvSpPr>
        <p:spPr>
          <a:xfrm>
            <a:off x="6572264" y="4500570"/>
            <a:ext cx="2214578"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9.Suché </a:t>
            </a:r>
          </a:p>
          <a:p>
            <a:r>
              <a:rPr lang="sk-SK" sz="1200" dirty="0" smtClean="0"/>
              <a:t>preriedené vlasy</a:t>
            </a:r>
            <a:endParaRPr lang="sk-SK" sz="1200" dirty="0"/>
          </a:p>
        </p:txBody>
      </p:sp>
      <p:sp>
        <p:nvSpPr>
          <p:cNvPr id="19" name="Elipsa 18"/>
          <p:cNvSpPr/>
          <p:nvPr/>
        </p:nvSpPr>
        <p:spPr>
          <a:xfrm>
            <a:off x="928662" y="5500702"/>
            <a:ext cx="2357454"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5.Náhle</a:t>
            </a:r>
          </a:p>
          <a:p>
            <a:r>
              <a:rPr lang="sk-SK" sz="1200" dirty="0" smtClean="0"/>
              <a:t>zvýšenie </a:t>
            </a:r>
            <a:r>
              <a:rPr lang="sk-SK" sz="1200" dirty="0" smtClean="0"/>
              <a:t>váhy</a:t>
            </a:r>
            <a:endParaRPr lang="sk-SK" sz="1200" dirty="0"/>
          </a:p>
        </p:txBody>
      </p:sp>
      <p:pic>
        <p:nvPicPr>
          <p:cNvPr id="19500" name="Picture 44" descr="Obrázok pre GRAPEFRUIT Citrus X paradisi 15 ml"/>
          <p:cNvPicPr>
            <a:picLocks noChangeAspect="1" noChangeArrowheads="1"/>
          </p:cNvPicPr>
          <p:nvPr/>
        </p:nvPicPr>
        <p:blipFill>
          <a:blip r:embed="rId6" cstate="print"/>
          <a:srcRect/>
          <a:stretch>
            <a:fillRect/>
          </a:stretch>
        </p:blipFill>
        <p:spPr bwMode="auto">
          <a:xfrm>
            <a:off x="2857488" y="5357826"/>
            <a:ext cx="642943" cy="964414"/>
          </a:xfrm>
          <a:prstGeom prst="rect">
            <a:avLst/>
          </a:prstGeom>
          <a:noFill/>
        </p:spPr>
      </p:pic>
      <p:pic>
        <p:nvPicPr>
          <p:cNvPr id="19502" name="Picture 46" descr="Obrázok pre PEPPERMINT (Mäta) Mentha piperita 15 ml"/>
          <p:cNvPicPr>
            <a:picLocks noChangeAspect="1" noChangeArrowheads="1"/>
          </p:cNvPicPr>
          <p:nvPr/>
        </p:nvPicPr>
        <p:blipFill>
          <a:blip r:embed="rId7" cstate="print"/>
          <a:srcRect/>
          <a:stretch>
            <a:fillRect/>
          </a:stretch>
        </p:blipFill>
        <p:spPr bwMode="auto">
          <a:xfrm>
            <a:off x="3500430" y="857232"/>
            <a:ext cx="571504" cy="857256"/>
          </a:xfrm>
          <a:prstGeom prst="rect">
            <a:avLst/>
          </a:prstGeom>
          <a:noFill/>
        </p:spPr>
      </p:pic>
      <p:pic>
        <p:nvPicPr>
          <p:cNvPr id="19504" name="Picture 48" descr="Obrázok pre WILD ORANGE (Divoký pomaranč) Citrus sinensis 15 ml"/>
          <p:cNvPicPr>
            <a:picLocks noChangeAspect="1" noChangeArrowheads="1"/>
          </p:cNvPicPr>
          <p:nvPr/>
        </p:nvPicPr>
        <p:blipFill>
          <a:blip r:embed="rId8" cstate="print"/>
          <a:srcRect/>
          <a:stretch>
            <a:fillRect/>
          </a:stretch>
        </p:blipFill>
        <p:spPr bwMode="auto">
          <a:xfrm>
            <a:off x="3143240" y="857232"/>
            <a:ext cx="571504" cy="857257"/>
          </a:xfrm>
          <a:prstGeom prst="rect">
            <a:avLst/>
          </a:prstGeom>
          <a:noFill/>
        </p:spPr>
      </p:pic>
      <p:pic>
        <p:nvPicPr>
          <p:cNvPr id="54274" name="Picture 2"/>
          <p:cNvPicPr>
            <a:picLocks noChangeAspect="1" noChangeArrowheads="1"/>
          </p:cNvPicPr>
          <p:nvPr/>
        </p:nvPicPr>
        <p:blipFill>
          <a:blip r:embed="rId9"/>
          <a:srcRect/>
          <a:stretch>
            <a:fillRect/>
          </a:stretch>
        </p:blipFill>
        <p:spPr bwMode="auto">
          <a:xfrm>
            <a:off x="7858148" y="1928802"/>
            <a:ext cx="642942" cy="616428"/>
          </a:xfrm>
          <a:prstGeom prst="ellipse">
            <a:avLst/>
          </a:prstGeom>
          <a:noFill/>
          <a:ln w="9525">
            <a:noFill/>
            <a:miter lim="800000"/>
            <a:headEnd/>
            <a:tailEnd/>
          </a:ln>
          <a:effectLst/>
        </p:spPr>
      </p:pic>
      <p:pic>
        <p:nvPicPr>
          <p:cNvPr id="54275" name="Picture 3"/>
          <p:cNvPicPr>
            <a:picLocks noChangeAspect="1" noChangeArrowheads="1"/>
          </p:cNvPicPr>
          <p:nvPr/>
        </p:nvPicPr>
        <p:blipFill>
          <a:blip r:embed="rId10"/>
          <a:srcRect/>
          <a:stretch>
            <a:fillRect/>
          </a:stretch>
        </p:blipFill>
        <p:spPr bwMode="auto">
          <a:xfrm>
            <a:off x="2285984" y="5643578"/>
            <a:ext cx="714380" cy="661976"/>
          </a:xfrm>
          <a:prstGeom prst="ellipse">
            <a:avLst/>
          </a:prstGeom>
          <a:noFill/>
          <a:ln w="9525">
            <a:noFill/>
            <a:miter lim="800000"/>
            <a:headEnd/>
            <a:tailEnd/>
          </a:ln>
          <a:effectLst/>
        </p:spPr>
      </p:pic>
      <p:pic>
        <p:nvPicPr>
          <p:cNvPr id="54276" name="Picture 4"/>
          <p:cNvPicPr>
            <a:picLocks noChangeAspect="1" noChangeArrowheads="1"/>
          </p:cNvPicPr>
          <p:nvPr/>
        </p:nvPicPr>
        <p:blipFill>
          <a:blip r:embed="rId11"/>
          <a:srcRect/>
          <a:stretch>
            <a:fillRect/>
          </a:stretch>
        </p:blipFill>
        <p:spPr bwMode="auto">
          <a:xfrm>
            <a:off x="1785918" y="1857364"/>
            <a:ext cx="714380" cy="678364"/>
          </a:xfrm>
          <a:prstGeom prst="ellipse">
            <a:avLst/>
          </a:prstGeom>
          <a:noFill/>
          <a:ln w="9525">
            <a:noFill/>
            <a:miter lim="800000"/>
            <a:headEnd/>
            <a:tailEnd/>
          </a:ln>
          <a:effectLst/>
        </p:spPr>
      </p:pic>
      <p:pic>
        <p:nvPicPr>
          <p:cNvPr id="54278" name="Picture 6" descr="Free Icon | Person tired exhausted"/>
          <p:cNvPicPr>
            <a:picLocks noChangeAspect="1" noChangeArrowheads="1"/>
          </p:cNvPicPr>
          <p:nvPr/>
        </p:nvPicPr>
        <p:blipFill>
          <a:blip r:embed="rId12" cstate="print">
            <a:duotone>
              <a:schemeClr val="accent4">
                <a:shade val="45000"/>
                <a:satMod val="135000"/>
              </a:schemeClr>
              <a:prstClr val="white"/>
            </a:duotone>
          </a:blip>
          <a:srcRect/>
          <a:stretch>
            <a:fillRect/>
          </a:stretch>
        </p:blipFill>
        <p:spPr bwMode="auto">
          <a:xfrm>
            <a:off x="1428728" y="3071810"/>
            <a:ext cx="714357" cy="714357"/>
          </a:xfrm>
          <a:prstGeom prst="ellipse">
            <a:avLst/>
          </a:prstGeom>
          <a:noFill/>
          <a:ln>
            <a:noFill/>
          </a:ln>
        </p:spPr>
      </p:pic>
      <p:pic>
        <p:nvPicPr>
          <p:cNvPr id="54279" name="Picture 7"/>
          <p:cNvPicPr>
            <a:picLocks noChangeAspect="1" noChangeArrowheads="1"/>
          </p:cNvPicPr>
          <p:nvPr/>
        </p:nvPicPr>
        <p:blipFill>
          <a:blip r:embed="rId13" cstate="print">
            <a:lum contrast="40000"/>
          </a:blip>
          <a:srcRect/>
          <a:stretch>
            <a:fillRect/>
          </a:stretch>
        </p:blipFill>
        <p:spPr bwMode="auto">
          <a:xfrm>
            <a:off x="7215206" y="1025644"/>
            <a:ext cx="714380" cy="617405"/>
          </a:xfrm>
          <a:prstGeom prst="ellipse">
            <a:avLst/>
          </a:prstGeom>
          <a:noFill/>
          <a:ln w="9525">
            <a:noFill/>
            <a:miter lim="800000"/>
            <a:headEnd/>
            <a:tailEnd/>
          </a:ln>
          <a:effectLst/>
        </p:spPr>
      </p:pic>
      <p:pic>
        <p:nvPicPr>
          <p:cNvPr id="54280" name="Picture 8"/>
          <p:cNvPicPr>
            <a:picLocks noChangeAspect="1" noChangeArrowheads="1"/>
          </p:cNvPicPr>
          <p:nvPr/>
        </p:nvPicPr>
        <p:blipFill>
          <a:blip r:embed="rId14"/>
          <a:srcRect/>
          <a:stretch>
            <a:fillRect/>
          </a:stretch>
        </p:blipFill>
        <p:spPr bwMode="auto">
          <a:xfrm>
            <a:off x="1785919" y="4421162"/>
            <a:ext cx="571504" cy="536603"/>
          </a:xfrm>
          <a:prstGeom prst="ellipse">
            <a:avLst/>
          </a:prstGeom>
          <a:noFill/>
          <a:ln w="9525">
            <a:noFill/>
            <a:miter lim="800000"/>
            <a:headEnd/>
            <a:tailEnd/>
          </a:ln>
          <a:effectLst/>
        </p:spPr>
      </p:pic>
      <p:pic>
        <p:nvPicPr>
          <p:cNvPr id="54281" name="Picture 9"/>
          <p:cNvPicPr>
            <a:picLocks noChangeAspect="1" noChangeArrowheads="1"/>
          </p:cNvPicPr>
          <p:nvPr/>
        </p:nvPicPr>
        <p:blipFill>
          <a:blip r:embed="rId15"/>
          <a:srcRect/>
          <a:stretch>
            <a:fillRect/>
          </a:stretch>
        </p:blipFill>
        <p:spPr bwMode="auto">
          <a:xfrm>
            <a:off x="8001024" y="4643446"/>
            <a:ext cx="642942" cy="606549"/>
          </a:xfrm>
          <a:prstGeom prst="ellipse">
            <a:avLst/>
          </a:prstGeom>
          <a:noFill/>
          <a:ln w="9525">
            <a:noFill/>
            <a:miter lim="800000"/>
            <a:headEnd/>
            <a:tailEnd/>
          </a:ln>
          <a:effectLst/>
        </p:spPr>
      </p:pic>
      <p:pic>
        <p:nvPicPr>
          <p:cNvPr id="44" name="Picture 29" descr="Esenciálna zmes na trávenie DT 15ml | Potraviny Motýlik"/>
          <p:cNvPicPr>
            <a:picLocks noChangeAspect="1" noChangeArrowheads="1"/>
          </p:cNvPicPr>
          <p:nvPr/>
        </p:nvPicPr>
        <p:blipFill>
          <a:blip r:embed="rId16" cstate="print">
            <a:clrChange>
              <a:clrFrom>
                <a:srgbClr val="FAF8F9"/>
              </a:clrFrom>
              <a:clrTo>
                <a:srgbClr val="FAF8F9">
                  <a:alpha val="0"/>
                </a:srgbClr>
              </a:clrTo>
            </a:clrChange>
          </a:blip>
          <a:srcRect/>
          <a:stretch>
            <a:fillRect/>
          </a:stretch>
        </p:blipFill>
        <p:spPr bwMode="auto">
          <a:xfrm>
            <a:off x="5500694" y="785793"/>
            <a:ext cx="435764" cy="1452549"/>
          </a:xfrm>
          <a:prstGeom prst="rect">
            <a:avLst/>
          </a:prstGeom>
          <a:noFill/>
        </p:spPr>
      </p:pic>
      <p:pic>
        <p:nvPicPr>
          <p:cNvPr id="54283" name="Picture 11" descr="Obrázok pre MYRRH (Myrha) Commiphora myrrha 15 ml"/>
          <p:cNvPicPr>
            <a:picLocks noChangeAspect="1" noChangeArrowheads="1"/>
          </p:cNvPicPr>
          <p:nvPr/>
        </p:nvPicPr>
        <p:blipFill>
          <a:blip r:embed="rId17"/>
          <a:srcRect/>
          <a:stretch>
            <a:fillRect/>
          </a:stretch>
        </p:blipFill>
        <p:spPr bwMode="auto">
          <a:xfrm>
            <a:off x="2571736" y="4071942"/>
            <a:ext cx="714380" cy="1071570"/>
          </a:xfrm>
          <a:prstGeom prst="rect">
            <a:avLst/>
          </a:prstGeom>
          <a:noFill/>
        </p:spPr>
      </p:pic>
      <p:pic>
        <p:nvPicPr>
          <p:cNvPr id="54288" name="Picture 16"/>
          <p:cNvPicPr>
            <a:picLocks noChangeAspect="1" noChangeArrowheads="1"/>
          </p:cNvPicPr>
          <p:nvPr/>
        </p:nvPicPr>
        <p:blipFill>
          <a:blip r:embed="rId18"/>
          <a:srcRect/>
          <a:stretch>
            <a:fillRect/>
          </a:stretch>
        </p:blipFill>
        <p:spPr bwMode="auto">
          <a:xfrm>
            <a:off x="6000760" y="5500702"/>
            <a:ext cx="325637" cy="866769"/>
          </a:xfrm>
          <a:prstGeom prst="rect">
            <a:avLst/>
          </a:prstGeom>
          <a:noFill/>
          <a:ln w="9525">
            <a:noFill/>
            <a:miter lim="800000"/>
            <a:headEnd/>
            <a:tailEnd/>
          </a:ln>
          <a:effectLst/>
        </p:spPr>
      </p:pic>
      <p:pic>
        <p:nvPicPr>
          <p:cNvPr id="54290" name="Picture 18"/>
          <p:cNvPicPr>
            <a:picLocks noChangeAspect="1" noChangeArrowheads="1"/>
          </p:cNvPicPr>
          <p:nvPr/>
        </p:nvPicPr>
        <p:blipFill>
          <a:blip r:embed="rId19">
            <a:clrChange>
              <a:clrFrom>
                <a:srgbClr val="FFFFFF"/>
              </a:clrFrom>
              <a:clrTo>
                <a:srgbClr val="FFFFFF">
                  <a:alpha val="0"/>
                </a:srgbClr>
              </a:clrTo>
            </a:clrChange>
          </a:blip>
          <a:srcRect/>
          <a:stretch>
            <a:fillRect/>
          </a:stretch>
        </p:blipFill>
        <p:spPr bwMode="auto">
          <a:xfrm>
            <a:off x="3500430" y="4429132"/>
            <a:ext cx="2709118" cy="1167501"/>
          </a:xfrm>
          <a:prstGeom prst="rect">
            <a:avLst/>
          </a:prstGeom>
          <a:noFill/>
          <a:ln w="9525">
            <a:noFill/>
            <a:miter lim="800000"/>
            <a:headEnd/>
            <a:tailEnd/>
          </a:ln>
          <a:effectLst/>
        </p:spPr>
      </p:pic>
      <p:pic>
        <p:nvPicPr>
          <p:cNvPr id="54291" name="Picture 19"/>
          <p:cNvPicPr>
            <a:picLocks noChangeAspect="1" noChangeArrowheads="1"/>
          </p:cNvPicPr>
          <p:nvPr/>
        </p:nvPicPr>
        <p:blipFill>
          <a:blip r:embed="rId20" cstate="print"/>
          <a:srcRect/>
          <a:stretch>
            <a:fillRect/>
          </a:stretch>
        </p:blipFill>
        <p:spPr bwMode="auto">
          <a:xfrm>
            <a:off x="4643438" y="1785926"/>
            <a:ext cx="428628" cy="386530"/>
          </a:xfrm>
          <a:prstGeom prst="ellipse">
            <a:avLst/>
          </a:prstGeom>
          <a:noFill/>
          <a:ln w="9525">
            <a:noFill/>
            <a:miter lim="800000"/>
            <a:headEnd/>
            <a:tailEnd/>
          </a:ln>
          <a:effectLst/>
        </p:spPr>
      </p:pic>
      <p:pic>
        <p:nvPicPr>
          <p:cNvPr id="54292" name="Picture 20"/>
          <p:cNvPicPr>
            <a:picLocks noChangeAspect="1" noChangeArrowheads="1"/>
          </p:cNvPicPr>
          <p:nvPr/>
        </p:nvPicPr>
        <p:blipFill>
          <a:blip r:embed="rId21"/>
          <a:srcRect/>
          <a:stretch>
            <a:fillRect/>
          </a:stretch>
        </p:blipFill>
        <p:spPr bwMode="auto">
          <a:xfrm>
            <a:off x="8286776" y="3067855"/>
            <a:ext cx="639103" cy="646897"/>
          </a:xfrm>
          <a:prstGeom prst="ellipse">
            <a:avLst/>
          </a:prstGeom>
          <a:noFill/>
          <a:ln w="9525">
            <a:noFill/>
            <a:miter lim="800000"/>
            <a:headEnd/>
            <a:tailEnd/>
          </a:ln>
          <a:effectLst/>
        </p:spPr>
      </p:pic>
      <p:pic>
        <p:nvPicPr>
          <p:cNvPr id="54293" name="Picture 21"/>
          <p:cNvPicPr>
            <a:picLocks noChangeAspect="1" noChangeArrowheads="1"/>
          </p:cNvPicPr>
          <p:nvPr/>
        </p:nvPicPr>
        <p:blipFill>
          <a:blip r:embed="rId22"/>
          <a:srcRect/>
          <a:stretch>
            <a:fillRect/>
          </a:stretch>
        </p:blipFill>
        <p:spPr bwMode="auto">
          <a:xfrm>
            <a:off x="7429520" y="5857892"/>
            <a:ext cx="655801" cy="642942"/>
          </a:xfrm>
          <a:prstGeom prst="ellipse">
            <a:avLst/>
          </a:prstGeom>
          <a:noFill/>
          <a:ln w="9525">
            <a:noFill/>
            <a:miter lim="800000"/>
            <a:headEnd/>
            <a:tailEnd/>
          </a:ln>
          <a:effectLst/>
        </p:spPr>
      </p:pic>
      <p:pic>
        <p:nvPicPr>
          <p:cNvPr id="54294" name="Picture 22"/>
          <p:cNvPicPr>
            <a:picLocks noChangeAspect="1" noChangeArrowheads="1"/>
          </p:cNvPicPr>
          <p:nvPr/>
        </p:nvPicPr>
        <p:blipFill>
          <a:blip r:embed="rId23">
            <a:clrChange>
              <a:clrFrom>
                <a:srgbClr val="CFDBF0"/>
              </a:clrFrom>
              <a:clrTo>
                <a:srgbClr val="CFDBF0">
                  <a:alpha val="0"/>
                </a:srgbClr>
              </a:clrTo>
            </a:clrChange>
          </a:blip>
          <a:srcRect/>
          <a:stretch>
            <a:fillRect/>
          </a:stretch>
        </p:blipFill>
        <p:spPr bwMode="auto">
          <a:xfrm>
            <a:off x="2857488" y="1785926"/>
            <a:ext cx="883988" cy="1000132"/>
          </a:xfrm>
          <a:prstGeom prst="rect">
            <a:avLst/>
          </a:prstGeom>
          <a:noFill/>
          <a:ln w="9525">
            <a:noFill/>
            <a:miter lim="800000"/>
            <a:headEnd/>
            <a:tailEnd/>
          </a:ln>
          <a:effectLst/>
        </p:spPr>
      </p:pic>
      <p:pic>
        <p:nvPicPr>
          <p:cNvPr id="54296" name="Picture 24" descr="Obrázok pre CLOVE (Klinček) Eugenia caryophyllata 15 ml"/>
          <p:cNvPicPr>
            <a:picLocks noChangeAspect="1" noChangeArrowheads="1"/>
          </p:cNvPicPr>
          <p:nvPr/>
        </p:nvPicPr>
        <p:blipFill>
          <a:blip r:embed="rId24"/>
          <a:srcRect/>
          <a:stretch>
            <a:fillRect/>
          </a:stretch>
        </p:blipFill>
        <p:spPr bwMode="auto">
          <a:xfrm>
            <a:off x="2214546" y="2786058"/>
            <a:ext cx="714380" cy="1071570"/>
          </a:xfrm>
          <a:prstGeom prst="rect">
            <a:avLst/>
          </a:prstGeom>
          <a:noFill/>
        </p:spPr>
      </p:pic>
      <p:pic>
        <p:nvPicPr>
          <p:cNvPr id="54298" name="Picture 26" descr="Obrázok pre Blue Tansy 5 ml"/>
          <p:cNvPicPr>
            <a:picLocks noChangeAspect="1" noChangeArrowheads="1"/>
          </p:cNvPicPr>
          <p:nvPr/>
        </p:nvPicPr>
        <p:blipFill>
          <a:blip r:embed="rId25" cstate="print"/>
          <a:srcRect/>
          <a:stretch>
            <a:fillRect/>
          </a:stretch>
        </p:blipFill>
        <p:spPr bwMode="auto">
          <a:xfrm>
            <a:off x="6000760" y="1857364"/>
            <a:ext cx="547691" cy="821537"/>
          </a:xfrm>
          <a:prstGeom prst="rect">
            <a:avLst/>
          </a:prstGeom>
          <a:noFill/>
        </p:spPr>
      </p:pic>
      <p:pic>
        <p:nvPicPr>
          <p:cNvPr id="54300" name="Picture 28" descr="Obrázok pre YLANG YLANG Cananga odorata 15 ml"/>
          <p:cNvPicPr>
            <a:picLocks noChangeAspect="1" noChangeArrowheads="1"/>
          </p:cNvPicPr>
          <p:nvPr/>
        </p:nvPicPr>
        <p:blipFill>
          <a:blip r:embed="rId26" cstate="print"/>
          <a:srcRect/>
          <a:stretch>
            <a:fillRect/>
          </a:stretch>
        </p:blipFill>
        <p:spPr bwMode="auto">
          <a:xfrm>
            <a:off x="6572264" y="2928934"/>
            <a:ext cx="619116" cy="928674"/>
          </a:xfrm>
          <a:prstGeom prst="rect">
            <a:avLst/>
          </a:prstGeom>
          <a:noFill/>
        </p:spPr>
      </p:pic>
      <p:pic>
        <p:nvPicPr>
          <p:cNvPr id="54301" name="Picture 29"/>
          <p:cNvPicPr>
            <a:picLocks noChangeAspect="1" noChangeArrowheads="1"/>
          </p:cNvPicPr>
          <p:nvPr/>
        </p:nvPicPr>
        <p:blipFill>
          <a:blip r:embed="rId27"/>
          <a:srcRect/>
          <a:stretch>
            <a:fillRect/>
          </a:stretch>
        </p:blipFill>
        <p:spPr bwMode="auto">
          <a:xfrm>
            <a:off x="4000496" y="5786454"/>
            <a:ext cx="1643074" cy="954588"/>
          </a:xfrm>
          <a:prstGeom prst="rect">
            <a:avLst/>
          </a:prstGeom>
          <a:noFill/>
          <a:ln w="9525">
            <a:noFill/>
            <a:miter lim="800000"/>
            <a:headEnd/>
            <a:tailEnd/>
          </a:ln>
          <a:effectLst/>
        </p:spPr>
      </p:pic>
      <p:pic>
        <p:nvPicPr>
          <p:cNvPr id="54303" name="Picture 31" descr="Obrázok pre CEDARWOOD (Cédrové drevo) Juniperus virginiana 15 ml"/>
          <p:cNvPicPr>
            <a:picLocks noChangeAspect="1" noChangeArrowheads="1"/>
          </p:cNvPicPr>
          <p:nvPr/>
        </p:nvPicPr>
        <p:blipFill>
          <a:blip r:embed="rId28" cstate="print"/>
          <a:srcRect/>
          <a:stretch>
            <a:fillRect/>
          </a:stretch>
        </p:blipFill>
        <p:spPr bwMode="auto">
          <a:xfrm>
            <a:off x="6215074" y="4214818"/>
            <a:ext cx="642942" cy="964413"/>
          </a:xfrm>
          <a:prstGeom prst="rect">
            <a:avLst/>
          </a:prstGeom>
          <a:noFill/>
        </p:spPr>
      </p:pic>
      <p:pic>
        <p:nvPicPr>
          <p:cNvPr id="45" name="Picture 2" descr="Sklenená fľaška ROLLON dúhovaná - 10ml"/>
          <p:cNvPicPr>
            <a:picLocks noChangeAspect="1" noChangeArrowheads="1"/>
          </p:cNvPicPr>
          <p:nvPr/>
        </p:nvPicPr>
        <p:blipFill>
          <a:blip r:embed="rId29" cstate="print"/>
          <a:srcRect/>
          <a:stretch>
            <a:fillRect/>
          </a:stretch>
        </p:blipFill>
        <p:spPr bwMode="auto">
          <a:xfrm>
            <a:off x="3428992" y="5643594"/>
            <a:ext cx="1214406" cy="1214406"/>
          </a:xfrm>
          <a:prstGeom prst="rect">
            <a:avLst/>
          </a:prstGeom>
          <a:noFill/>
        </p:spPr>
      </p:pic>
      <p:pic>
        <p:nvPicPr>
          <p:cNvPr id="46" name="Picture 4" descr="https://ezdravotnickepomocky.sk/wp-content/uploads/2018/12/zelatinova-tobolka-transparentna.jpg"/>
          <p:cNvPicPr>
            <a:picLocks noChangeAspect="1" noChangeArrowheads="1"/>
          </p:cNvPicPr>
          <p:nvPr/>
        </p:nvPicPr>
        <p:blipFill>
          <a:blip r:embed="rId30" cstate="print"/>
          <a:srcRect/>
          <a:stretch>
            <a:fillRect/>
          </a:stretch>
        </p:blipFill>
        <p:spPr bwMode="auto">
          <a:xfrm>
            <a:off x="3428992" y="6286520"/>
            <a:ext cx="584181" cy="438136"/>
          </a:xfrm>
          <a:prstGeom prst="ellipse">
            <a:avLst/>
          </a:prstGeom>
          <a:noFill/>
        </p:spPr>
      </p:pic>
      <p:sp>
        <p:nvSpPr>
          <p:cNvPr id="47" name="TextovéPole 46"/>
          <p:cNvSpPr txBox="1"/>
          <p:nvPr/>
        </p:nvSpPr>
        <p:spPr>
          <a:xfrm>
            <a:off x="4143372" y="857232"/>
            <a:ext cx="1412566" cy="523220"/>
          </a:xfrm>
          <a:prstGeom prst="rect">
            <a:avLst/>
          </a:prstGeom>
          <a:noFill/>
        </p:spPr>
        <p:txBody>
          <a:bodyPr wrap="square" rtlCol="0">
            <a:spAutoFit/>
          </a:bodyPr>
          <a:lstStyle/>
          <a:p>
            <a:r>
              <a:rPr lang="sk-SK" sz="2800" dirty="0" smtClean="0">
                <a:solidFill>
                  <a:srgbClr val="C00000"/>
                </a:solidFill>
                <a:latin typeface="Mistral" pitchFamily="66" charset="0"/>
              </a:rPr>
              <a:t>Hashimoto</a:t>
            </a:r>
            <a:endParaRPr lang="sk-SK" sz="2800" dirty="0">
              <a:solidFill>
                <a:srgbClr val="C00000"/>
              </a:solidFill>
              <a:latin typeface="Mistral"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7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9483" name="Picture 27"/>
          <p:cNvPicPr>
            <a:picLocks noChangeAspect="1" noChangeArrowheads="1"/>
          </p:cNvPicPr>
          <p:nvPr/>
        </p:nvPicPr>
        <p:blipFill>
          <a:blip r:embed="rId3" cstate="print"/>
          <a:srcRect/>
          <a:stretch>
            <a:fillRect/>
          </a:stretch>
        </p:blipFill>
        <p:spPr bwMode="auto">
          <a:xfrm>
            <a:off x="7286644" y="1071546"/>
            <a:ext cx="571504" cy="501188"/>
          </a:xfrm>
          <a:prstGeom prst="rect">
            <a:avLst/>
          </a:prstGeom>
          <a:noFill/>
          <a:ln w="9525">
            <a:noFill/>
            <a:miter lim="800000"/>
            <a:headEnd/>
            <a:tailEnd/>
          </a:ln>
          <a:effectLst/>
        </p:spPr>
      </p:pic>
      <p:pic>
        <p:nvPicPr>
          <p:cNvPr id="19480" name="Picture 2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857620" y="1285860"/>
            <a:ext cx="1779757" cy="3211517"/>
          </a:xfrm>
          <a:prstGeom prst="rect">
            <a:avLst/>
          </a:prstGeom>
          <a:noFill/>
          <a:ln w="9525">
            <a:noFill/>
            <a:miter lim="800000"/>
            <a:headEnd/>
            <a:tailEnd/>
          </a:ln>
          <a:effectLst/>
        </p:spPr>
      </p:pic>
      <p:sp>
        <p:nvSpPr>
          <p:cNvPr id="6" name="Elipsa 5"/>
          <p:cNvSpPr/>
          <p:nvPr/>
        </p:nvSpPr>
        <p:spPr>
          <a:xfrm>
            <a:off x="142844" y="0"/>
            <a:ext cx="8858312" cy="914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sk-SK" sz="2400" dirty="0" smtClean="0">
                <a:solidFill>
                  <a:schemeClr val="accent6">
                    <a:lumMod val="60000"/>
                    <a:lumOff val="40000"/>
                  </a:schemeClr>
                </a:solidFill>
              </a:rPr>
              <a:t>10 výziev na kontrolu hyperfunkcie štítnej žľazy. </a:t>
            </a:r>
            <a:endParaRPr lang="sk-SK" sz="2400" dirty="0">
              <a:solidFill>
                <a:schemeClr val="accent6">
                  <a:lumMod val="60000"/>
                  <a:lumOff val="40000"/>
                </a:schemeClr>
              </a:solidFill>
            </a:endParaRPr>
          </a:p>
        </p:txBody>
      </p:sp>
      <p:sp>
        <p:nvSpPr>
          <p:cNvPr id="13" name="Elipsa 12"/>
          <p:cNvSpPr/>
          <p:nvPr/>
        </p:nvSpPr>
        <p:spPr>
          <a:xfrm>
            <a:off x="928662" y="857232"/>
            <a:ext cx="2357454" cy="785818"/>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1.Úzkosť</a:t>
            </a:r>
            <a:endParaRPr lang="sk-SK" sz="1200" dirty="0"/>
          </a:p>
        </p:txBody>
      </p:sp>
      <p:sp>
        <p:nvSpPr>
          <p:cNvPr id="17" name="Elipsa 16"/>
          <p:cNvSpPr/>
          <p:nvPr/>
        </p:nvSpPr>
        <p:spPr>
          <a:xfrm>
            <a:off x="642910" y="1728782"/>
            <a:ext cx="2214578"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2. popudlivosť</a:t>
            </a:r>
            <a:endParaRPr lang="sk-SK" sz="1200" dirty="0"/>
          </a:p>
        </p:txBody>
      </p:sp>
      <p:sp>
        <p:nvSpPr>
          <p:cNvPr id="20" name="Elipsa 19"/>
          <p:cNvSpPr/>
          <p:nvPr/>
        </p:nvSpPr>
        <p:spPr>
          <a:xfrm>
            <a:off x="6429388" y="1800220"/>
            <a:ext cx="2357454"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7.Tras rúk</a:t>
            </a:r>
            <a:endParaRPr lang="sk-SK" sz="1200" dirty="0"/>
          </a:p>
        </p:txBody>
      </p:sp>
      <p:sp>
        <p:nvSpPr>
          <p:cNvPr id="21" name="Elipsa 20"/>
          <p:cNvSpPr/>
          <p:nvPr/>
        </p:nvSpPr>
        <p:spPr>
          <a:xfrm>
            <a:off x="5929322" y="5715016"/>
            <a:ext cx="2286016" cy="928694"/>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10. Struma,</a:t>
            </a:r>
          </a:p>
          <a:p>
            <a:r>
              <a:rPr lang="sk-SK" sz="1200" dirty="0" smtClean="0"/>
              <a:t>Vypúlené oči</a:t>
            </a:r>
            <a:endParaRPr lang="sk-SK" sz="1200" dirty="0" smtClean="0"/>
          </a:p>
          <a:p>
            <a:endParaRPr lang="sk-SK" sz="1200" dirty="0"/>
          </a:p>
        </p:txBody>
      </p:sp>
      <p:sp>
        <p:nvSpPr>
          <p:cNvPr id="18" name="Elipsa 17"/>
          <p:cNvSpPr/>
          <p:nvPr/>
        </p:nvSpPr>
        <p:spPr>
          <a:xfrm>
            <a:off x="357158" y="2943228"/>
            <a:ext cx="2071702"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3. únava</a:t>
            </a:r>
            <a:endParaRPr lang="sk-SK" sz="1200" dirty="0"/>
          </a:p>
        </p:txBody>
      </p:sp>
      <p:sp>
        <p:nvSpPr>
          <p:cNvPr id="28" name="Elipsa 27"/>
          <p:cNvSpPr/>
          <p:nvPr/>
        </p:nvSpPr>
        <p:spPr>
          <a:xfrm>
            <a:off x="5929322" y="928670"/>
            <a:ext cx="2357454" cy="785818"/>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6.Hnačka, </a:t>
            </a:r>
          </a:p>
          <a:p>
            <a:r>
              <a:rPr lang="sk-SK" sz="1200" dirty="0" smtClean="0"/>
              <a:t>časté stolice</a:t>
            </a:r>
            <a:endParaRPr lang="sk-SK" sz="1200" dirty="0" smtClean="0"/>
          </a:p>
        </p:txBody>
      </p:sp>
      <p:sp>
        <p:nvSpPr>
          <p:cNvPr id="29" name="Elipsa 28"/>
          <p:cNvSpPr/>
          <p:nvPr/>
        </p:nvSpPr>
        <p:spPr>
          <a:xfrm>
            <a:off x="428596" y="4286256"/>
            <a:ext cx="2286016"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4. Nadmerné</a:t>
            </a:r>
          </a:p>
          <a:p>
            <a:r>
              <a:rPr lang="sk-SK" sz="1200" dirty="0" smtClean="0"/>
              <a:t> potenie</a:t>
            </a:r>
            <a:endParaRPr lang="sk-SK" sz="1200" dirty="0"/>
          </a:p>
        </p:txBody>
      </p:sp>
      <p:sp>
        <p:nvSpPr>
          <p:cNvPr id="30" name="Elipsa 29"/>
          <p:cNvSpPr/>
          <p:nvPr/>
        </p:nvSpPr>
        <p:spPr>
          <a:xfrm>
            <a:off x="7000892" y="2928934"/>
            <a:ext cx="2071702"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8.Nepravidelný</a:t>
            </a:r>
          </a:p>
          <a:p>
            <a:r>
              <a:rPr lang="sk-SK" sz="1200" dirty="0" smtClean="0"/>
              <a:t> tep</a:t>
            </a:r>
          </a:p>
          <a:p>
            <a:endParaRPr lang="sk-SK" sz="1200" dirty="0"/>
          </a:p>
        </p:txBody>
      </p:sp>
      <p:sp>
        <p:nvSpPr>
          <p:cNvPr id="31" name="Elipsa 30"/>
          <p:cNvSpPr/>
          <p:nvPr/>
        </p:nvSpPr>
        <p:spPr>
          <a:xfrm>
            <a:off x="6572264" y="4500570"/>
            <a:ext cx="2214578"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9.Insomnia</a:t>
            </a:r>
            <a:endParaRPr lang="sk-SK" sz="1200" dirty="0"/>
          </a:p>
        </p:txBody>
      </p:sp>
      <p:sp>
        <p:nvSpPr>
          <p:cNvPr id="19" name="Elipsa 18"/>
          <p:cNvSpPr/>
          <p:nvPr/>
        </p:nvSpPr>
        <p:spPr>
          <a:xfrm>
            <a:off x="928662" y="5500702"/>
            <a:ext cx="2357454"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5.Náhle</a:t>
            </a:r>
          </a:p>
          <a:p>
            <a:r>
              <a:rPr lang="sk-SK" sz="1200" dirty="0" smtClean="0"/>
              <a:t>zníženie </a:t>
            </a:r>
            <a:r>
              <a:rPr lang="sk-SK" sz="1200" dirty="0" smtClean="0"/>
              <a:t>váhy</a:t>
            </a:r>
            <a:endParaRPr lang="sk-SK" sz="1200" dirty="0"/>
          </a:p>
        </p:txBody>
      </p:sp>
      <p:pic>
        <p:nvPicPr>
          <p:cNvPr id="19500" name="Picture 44" descr="Obrázok pre GRAPEFRUIT Citrus X paradisi 15 ml"/>
          <p:cNvPicPr>
            <a:picLocks noChangeAspect="1" noChangeArrowheads="1"/>
          </p:cNvPicPr>
          <p:nvPr/>
        </p:nvPicPr>
        <p:blipFill>
          <a:blip r:embed="rId5" cstate="print"/>
          <a:srcRect/>
          <a:stretch>
            <a:fillRect/>
          </a:stretch>
        </p:blipFill>
        <p:spPr bwMode="auto">
          <a:xfrm>
            <a:off x="2857488" y="5357826"/>
            <a:ext cx="642943" cy="964414"/>
          </a:xfrm>
          <a:prstGeom prst="rect">
            <a:avLst/>
          </a:prstGeom>
          <a:noFill/>
        </p:spPr>
      </p:pic>
      <p:pic>
        <p:nvPicPr>
          <p:cNvPr id="19502" name="Picture 46" descr="Obrázok pre PEPPERMINT (Mäta) Mentha piperita 15 ml"/>
          <p:cNvPicPr>
            <a:picLocks noChangeAspect="1" noChangeArrowheads="1"/>
          </p:cNvPicPr>
          <p:nvPr/>
        </p:nvPicPr>
        <p:blipFill>
          <a:blip r:embed="rId6" cstate="print"/>
          <a:srcRect/>
          <a:stretch>
            <a:fillRect/>
          </a:stretch>
        </p:blipFill>
        <p:spPr bwMode="auto">
          <a:xfrm>
            <a:off x="2571736" y="4143380"/>
            <a:ext cx="571504" cy="857256"/>
          </a:xfrm>
          <a:prstGeom prst="rect">
            <a:avLst/>
          </a:prstGeom>
          <a:noFill/>
        </p:spPr>
      </p:pic>
      <p:pic>
        <p:nvPicPr>
          <p:cNvPr id="19504" name="Picture 48" descr="Obrázok pre WILD ORANGE (Divoký pomaranč) Citrus sinensis 15 ml"/>
          <p:cNvPicPr>
            <a:picLocks noChangeAspect="1" noChangeArrowheads="1"/>
          </p:cNvPicPr>
          <p:nvPr/>
        </p:nvPicPr>
        <p:blipFill>
          <a:blip r:embed="rId7" cstate="print"/>
          <a:srcRect/>
          <a:stretch>
            <a:fillRect/>
          </a:stretch>
        </p:blipFill>
        <p:spPr bwMode="auto">
          <a:xfrm>
            <a:off x="8429652" y="928670"/>
            <a:ext cx="571504" cy="857257"/>
          </a:xfrm>
          <a:prstGeom prst="rect">
            <a:avLst/>
          </a:prstGeom>
          <a:noFill/>
        </p:spPr>
      </p:pic>
      <p:pic>
        <p:nvPicPr>
          <p:cNvPr id="54278" name="Picture 6" descr="Free Icon | Person tired exhausted"/>
          <p:cNvPicPr>
            <a:picLocks noChangeAspect="1" noChangeArrowheads="1"/>
          </p:cNvPicPr>
          <p:nvPr/>
        </p:nvPicPr>
        <p:blipFill>
          <a:blip r:embed="rId8" cstate="print">
            <a:duotone>
              <a:schemeClr val="accent4">
                <a:shade val="45000"/>
                <a:satMod val="135000"/>
              </a:schemeClr>
              <a:prstClr val="white"/>
            </a:duotone>
          </a:blip>
          <a:srcRect/>
          <a:stretch>
            <a:fillRect/>
          </a:stretch>
        </p:blipFill>
        <p:spPr bwMode="auto">
          <a:xfrm>
            <a:off x="1428728" y="3071810"/>
            <a:ext cx="714357" cy="714357"/>
          </a:xfrm>
          <a:prstGeom prst="ellipse">
            <a:avLst/>
          </a:prstGeom>
          <a:noFill/>
          <a:ln>
            <a:noFill/>
          </a:ln>
        </p:spPr>
      </p:pic>
      <p:pic>
        <p:nvPicPr>
          <p:cNvPr id="54279" name="Picture 7"/>
          <p:cNvPicPr>
            <a:picLocks noChangeAspect="1" noChangeArrowheads="1"/>
          </p:cNvPicPr>
          <p:nvPr/>
        </p:nvPicPr>
        <p:blipFill>
          <a:blip r:embed="rId9" cstate="print">
            <a:lum contrast="40000"/>
          </a:blip>
          <a:srcRect/>
          <a:stretch>
            <a:fillRect/>
          </a:stretch>
        </p:blipFill>
        <p:spPr bwMode="auto">
          <a:xfrm>
            <a:off x="7215206" y="1025644"/>
            <a:ext cx="714380" cy="617405"/>
          </a:xfrm>
          <a:prstGeom prst="ellipse">
            <a:avLst/>
          </a:prstGeom>
          <a:noFill/>
          <a:ln w="9525">
            <a:noFill/>
            <a:miter lim="800000"/>
            <a:headEnd/>
            <a:tailEnd/>
          </a:ln>
          <a:effectLst/>
        </p:spPr>
      </p:pic>
      <p:pic>
        <p:nvPicPr>
          <p:cNvPr id="54280" name="Picture 8"/>
          <p:cNvPicPr>
            <a:picLocks noChangeAspect="1" noChangeArrowheads="1"/>
          </p:cNvPicPr>
          <p:nvPr/>
        </p:nvPicPr>
        <p:blipFill>
          <a:blip r:embed="rId10"/>
          <a:srcRect/>
          <a:stretch>
            <a:fillRect/>
          </a:stretch>
        </p:blipFill>
        <p:spPr bwMode="auto">
          <a:xfrm>
            <a:off x="1785919" y="4421162"/>
            <a:ext cx="571504" cy="536603"/>
          </a:xfrm>
          <a:prstGeom prst="ellipse">
            <a:avLst/>
          </a:prstGeom>
          <a:noFill/>
          <a:ln w="9525">
            <a:noFill/>
            <a:miter lim="800000"/>
            <a:headEnd/>
            <a:tailEnd/>
          </a:ln>
          <a:effectLst/>
        </p:spPr>
      </p:pic>
      <p:pic>
        <p:nvPicPr>
          <p:cNvPr id="44" name="Picture 29" descr="Esenciálna zmes na trávenie DT 15ml | Potraviny Motýlik"/>
          <p:cNvPicPr>
            <a:picLocks noChangeAspect="1" noChangeArrowheads="1"/>
          </p:cNvPicPr>
          <p:nvPr/>
        </p:nvPicPr>
        <p:blipFill>
          <a:blip r:embed="rId11" cstate="print">
            <a:clrChange>
              <a:clrFrom>
                <a:srgbClr val="FAF8F9"/>
              </a:clrFrom>
              <a:clrTo>
                <a:srgbClr val="FAF8F9">
                  <a:alpha val="0"/>
                </a:srgbClr>
              </a:clrTo>
            </a:clrChange>
          </a:blip>
          <a:srcRect/>
          <a:stretch>
            <a:fillRect/>
          </a:stretch>
        </p:blipFill>
        <p:spPr bwMode="auto">
          <a:xfrm>
            <a:off x="5529262" y="785793"/>
            <a:ext cx="407196" cy="1357323"/>
          </a:xfrm>
          <a:prstGeom prst="rect">
            <a:avLst/>
          </a:prstGeom>
          <a:noFill/>
        </p:spPr>
      </p:pic>
      <p:pic>
        <p:nvPicPr>
          <p:cNvPr id="54283" name="Picture 11" descr="Obrázok pre MYRRH (Myrha) Commiphora myrrha 15 ml"/>
          <p:cNvPicPr>
            <a:picLocks noChangeAspect="1" noChangeArrowheads="1"/>
          </p:cNvPicPr>
          <p:nvPr/>
        </p:nvPicPr>
        <p:blipFill>
          <a:blip r:embed="rId12"/>
          <a:srcRect/>
          <a:stretch>
            <a:fillRect/>
          </a:stretch>
        </p:blipFill>
        <p:spPr bwMode="auto">
          <a:xfrm>
            <a:off x="5286380" y="5500702"/>
            <a:ext cx="714380" cy="1071570"/>
          </a:xfrm>
          <a:prstGeom prst="rect">
            <a:avLst/>
          </a:prstGeom>
          <a:noFill/>
        </p:spPr>
      </p:pic>
      <p:pic>
        <p:nvPicPr>
          <p:cNvPr id="54288" name="Picture 16"/>
          <p:cNvPicPr>
            <a:picLocks noChangeAspect="1" noChangeArrowheads="1"/>
          </p:cNvPicPr>
          <p:nvPr/>
        </p:nvPicPr>
        <p:blipFill>
          <a:blip r:embed="rId13"/>
          <a:srcRect/>
          <a:stretch>
            <a:fillRect/>
          </a:stretch>
        </p:blipFill>
        <p:spPr bwMode="auto">
          <a:xfrm>
            <a:off x="2786050" y="1785926"/>
            <a:ext cx="325637" cy="866769"/>
          </a:xfrm>
          <a:prstGeom prst="rect">
            <a:avLst/>
          </a:prstGeom>
          <a:noFill/>
          <a:ln w="9525">
            <a:noFill/>
            <a:miter lim="800000"/>
            <a:headEnd/>
            <a:tailEnd/>
          </a:ln>
          <a:effectLst/>
        </p:spPr>
      </p:pic>
      <p:pic>
        <p:nvPicPr>
          <p:cNvPr id="54291" name="Picture 19"/>
          <p:cNvPicPr>
            <a:picLocks noChangeAspect="1" noChangeArrowheads="1"/>
          </p:cNvPicPr>
          <p:nvPr/>
        </p:nvPicPr>
        <p:blipFill>
          <a:blip r:embed="rId14" cstate="print"/>
          <a:srcRect/>
          <a:stretch>
            <a:fillRect/>
          </a:stretch>
        </p:blipFill>
        <p:spPr bwMode="auto">
          <a:xfrm>
            <a:off x="4643438" y="1785926"/>
            <a:ext cx="428628" cy="386530"/>
          </a:xfrm>
          <a:prstGeom prst="ellipse">
            <a:avLst/>
          </a:prstGeom>
          <a:noFill/>
          <a:ln w="9525">
            <a:noFill/>
            <a:miter lim="800000"/>
            <a:headEnd/>
            <a:tailEnd/>
          </a:ln>
          <a:effectLst/>
        </p:spPr>
      </p:pic>
      <p:pic>
        <p:nvPicPr>
          <p:cNvPr id="54296" name="Picture 24" descr="Obrázok pre CLOVE (Klinček) Eugenia caryophyllata 15 ml"/>
          <p:cNvPicPr>
            <a:picLocks noChangeAspect="1" noChangeArrowheads="1"/>
          </p:cNvPicPr>
          <p:nvPr/>
        </p:nvPicPr>
        <p:blipFill>
          <a:blip r:embed="rId15"/>
          <a:srcRect/>
          <a:stretch>
            <a:fillRect/>
          </a:stretch>
        </p:blipFill>
        <p:spPr bwMode="auto">
          <a:xfrm>
            <a:off x="2214546" y="2786058"/>
            <a:ext cx="714380" cy="1071570"/>
          </a:xfrm>
          <a:prstGeom prst="rect">
            <a:avLst/>
          </a:prstGeom>
          <a:noFill/>
        </p:spPr>
      </p:pic>
      <p:pic>
        <p:nvPicPr>
          <p:cNvPr id="54298" name="Picture 26" descr="Obrázok pre Blue Tansy 5 ml"/>
          <p:cNvPicPr>
            <a:picLocks noChangeAspect="1" noChangeArrowheads="1"/>
          </p:cNvPicPr>
          <p:nvPr/>
        </p:nvPicPr>
        <p:blipFill>
          <a:blip r:embed="rId16" cstate="print"/>
          <a:srcRect/>
          <a:stretch>
            <a:fillRect/>
          </a:stretch>
        </p:blipFill>
        <p:spPr bwMode="auto">
          <a:xfrm>
            <a:off x="6000760" y="1857364"/>
            <a:ext cx="547691" cy="821537"/>
          </a:xfrm>
          <a:prstGeom prst="rect">
            <a:avLst/>
          </a:prstGeom>
          <a:noFill/>
        </p:spPr>
      </p:pic>
      <p:pic>
        <p:nvPicPr>
          <p:cNvPr id="54301" name="Picture 29"/>
          <p:cNvPicPr>
            <a:picLocks noChangeAspect="1" noChangeArrowheads="1"/>
          </p:cNvPicPr>
          <p:nvPr/>
        </p:nvPicPr>
        <p:blipFill>
          <a:blip r:embed="rId17" cstate="print"/>
          <a:srcRect/>
          <a:stretch>
            <a:fillRect/>
          </a:stretch>
        </p:blipFill>
        <p:spPr bwMode="auto">
          <a:xfrm>
            <a:off x="3929058" y="5786454"/>
            <a:ext cx="1337408" cy="777003"/>
          </a:xfrm>
          <a:prstGeom prst="rect">
            <a:avLst/>
          </a:prstGeom>
          <a:noFill/>
          <a:ln w="9525">
            <a:noFill/>
            <a:miter lim="800000"/>
            <a:headEnd/>
            <a:tailEnd/>
          </a:ln>
          <a:effectLst/>
        </p:spPr>
      </p:pic>
      <p:pic>
        <p:nvPicPr>
          <p:cNvPr id="60418" name="Picture 2" descr="Sklenená fľaška ROLLON dúhovaná - 10ml"/>
          <p:cNvPicPr>
            <a:picLocks noChangeAspect="1" noChangeArrowheads="1"/>
          </p:cNvPicPr>
          <p:nvPr/>
        </p:nvPicPr>
        <p:blipFill>
          <a:blip r:embed="rId18" cstate="print"/>
          <a:srcRect/>
          <a:stretch>
            <a:fillRect/>
          </a:stretch>
        </p:blipFill>
        <p:spPr bwMode="auto">
          <a:xfrm>
            <a:off x="3286116" y="5643594"/>
            <a:ext cx="1214406" cy="1214406"/>
          </a:xfrm>
          <a:prstGeom prst="rect">
            <a:avLst/>
          </a:prstGeom>
          <a:noFill/>
        </p:spPr>
      </p:pic>
      <p:pic>
        <p:nvPicPr>
          <p:cNvPr id="60420" name="Picture 4" descr="https://ezdravotnickepomocky.sk/wp-content/uploads/2018/12/zelatinova-tobolka-transparentna.jpg"/>
          <p:cNvPicPr>
            <a:picLocks noChangeAspect="1" noChangeArrowheads="1"/>
          </p:cNvPicPr>
          <p:nvPr/>
        </p:nvPicPr>
        <p:blipFill>
          <a:blip r:embed="rId19" cstate="print"/>
          <a:srcRect/>
          <a:stretch>
            <a:fillRect/>
          </a:stretch>
        </p:blipFill>
        <p:spPr bwMode="auto">
          <a:xfrm>
            <a:off x="3428992" y="6286520"/>
            <a:ext cx="584181" cy="438136"/>
          </a:xfrm>
          <a:prstGeom prst="ellipse">
            <a:avLst/>
          </a:prstGeom>
          <a:noFill/>
        </p:spPr>
      </p:pic>
      <p:sp>
        <p:nvSpPr>
          <p:cNvPr id="42" name="TextovéPole 41"/>
          <p:cNvSpPr txBox="1"/>
          <p:nvPr/>
        </p:nvSpPr>
        <p:spPr>
          <a:xfrm>
            <a:off x="3500430" y="857232"/>
            <a:ext cx="2428892" cy="523220"/>
          </a:xfrm>
          <a:prstGeom prst="rect">
            <a:avLst/>
          </a:prstGeom>
          <a:noFill/>
        </p:spPr>
        <p:txBody>
          <a:bodyPr wrap="square" rtlCol="0">
            <a:spAutoFit/>
          </a:bodyPr>
          <a:lstStyle/>
          <a:p>
            <a:r>
              <a:rPr lang="sk-SK" sz="2800" dirty="0" smtClean="0">
                <a:solidFill>
                  <a:srgbClr val="C00000"/>
                </a:solidFill>
                <a:latin typeface="Mistral" pitchFamily="66" charset="0"/>
              </a:rPr>
              <a:t>Graves - Basedow</a:t>
            </a:r>
            <a:endParaRPr lang="sk-SK" sz="2800" dirty="0">
              <a:solidFill>
                <a:srgbClr val="C00000"/>
              </a:solidFill>
              <a:latin typeface="Mistral" pitchFamily="66" charset="0"/>
            </a:endParaRPr>
          </a:p>
        </p:txBody>
      </p:sp>
      <p:pic>
        <p:nvPicPr>
          <p:cNvPr id="43" name="Picture 11"/>
          <p:cNvPicPr>
            <a:picLocks noChangeAspect="1" noChangeArrowheads="1"/>
          </p:cNvPicPr>
          <p:nvPr/>
        </p:nvPicPr>
        <p:blipFill>
          <a:blip r:embed="rId20" cstate="print"/>
          <a:srcRect/>
          <a:stretch>
            <a:fillRect/>
          </a:stretch>
        </p:blipFill>
        <p:spPr bwMode="auto">
          <a:xfrm>
            <a:off x="2285984" y="5643578"/>
            <a:ext cx="642942" cy="648194"/>
          </a:xfrm>
          <a:prstGeom prst="ellipse">
            <a:avLst/>
          </a:prstGeom>
          <a:noFill/>
          <a:ln w="9525">
            <a:solidFill>
              <a:schemeClr val="accent6">
                <a:lumMod val="75000"/>
              </a:schemeClr>
            </a:solidFill>
            <a:miter lim="800000"/>
            <a:headEnd/>
            <a:tailEnd/>
          </a:ln>
          <a:effectLst/>
        </p:spPr>
      </p:pic>
      <p:pic>
        <p:nvPicPr>
          <p:cNvPr id="60421" name="Picture 5"/>
          <p:cNvPicPr>
            <a:picLocks noChangeAspect="1" noChangeArrowheads="1"/>
          </p:cNvPicPr>
          <p:nvPr/>
        </p:nvPicPr>
        <p:blipFill>
          <a:blip r:embed="rId21"/>
          <a:srcRect/>
          <a:stretch>
            <a:fillRect/>
          </a:stretch>
        </p:blipFill>
        <p:spPr bwMode="auto">
          <a:xfrm>
            <a:off x="2000232" y="1928802"/>
            <a:ext cx="609604" cy="571504"/>
          </a:xfrm>
          <a:prstGeom prst="ellipse">
            <a:avLst/>
          </a:prstGeom>
          <a:noFill/>
          <a:ln w="9525">
            <a:noFill/>
            <a:miter lim="800000"/>
            <a:headEnd/>
            <a:tailEnd/>
          </a:ln>
          <a:effectLst/>
        </p:spPr>
      </p:pic>
      <p:pic>
        <p:nvPicPr>
          <p:cNvPr id="60424" name="Picture 8"/>
          <p:cNvPicPr>
            <a:picLocks noChangeAspect="1" noChangeArrowheads="1"/>
          </p:cNvPicPr>
          <p:nvPr/>
        </p:nvPicPr>
        <p:blipFill>
          <a:blip r:embed="rId22" cstate="print">
            <a:clrChange>
              <a:clrFrom>
                <a:srgbClr val="FFFFFF"/>
              </a:clrFrom>
              <a:clrTo>
                <a:srgbClr val="FFFFFF">
                  <a:alpha val="0"/>
                </a:srgbClr>
              </a:clrTo>
            </a:clrChange>
          </a:blip>
          <a:srcRect/>
          <a:stretch>
            <a:fillRect/>
          </a:stretch>
        </p:blipFill>
        <p:spPr bwMode="auto">
          <a:xfrm>
            <a:off x="2187036" y="928671"/>
            <a:ext cx="630498" cy="642942"/>
          </a:xfrm>
          <a:prstGeom prst="rect">
            <a:avLst/>
          </a:prstGeom>
          <a:noFill/>
          <a:ln w="9525">
            <a:noFill/>
            <a:miter lim="800000"/>
            <a:headEnd/>
            <a:tailEnd/>
          </a:ln>
          <a:effectLst/>
        </p:spPr>
      </p:pic>
      <p:pic>
        <p:nvPicPr>
          <p:cNvPr id="60425" name="Picture 9"/>
          <p:cNvPicPr>
            <a:picLocks noChangeAspect="1" noChangeArrowheads="1"/>
          </p:cNvPicPr>
          <p:nvPr/>
        </p:nvPicPr>
        <p:blipFill>
          <a:blip r:embed="rId23" cstate="print">
            <a:lum bright="20000" contrast="40000"/>
          </a:blip>
          <a:srcRect/>
          <a:stretch>
            <a:fillRect/>
          </a:stretch>
        </p:blipFill>
        <p:spPr bwMode="auto">
          <a:xfrm>
            <a:off x="7715272" y="2000240"/>
            <a:ext cx="666041" cy="576255"/>
          </a:xfrm>
          <a:prstGeom prst="ellipse">
            <a:avLst/>
          </a:prstGeom>
          <a:noFill/>
          <a:ln w="9525">
            <a:noFill/>
            <a:miter lim="800000"/>
            <a:headEnd/>
            <a:tailEnd/>
          </a:ln>
          <a:effectLst/>
        </p:spPr>
      </p:pic>
      <p:pic>
        <p:nvPicPr>
          <p:cNvPr id="60426" name="Picture 10"/>
          <p:cNvPicPr>
            <a:picLocks noChangeAspect="1" noChangeArrowheads="1"/>
          </p:cNvPicPr>
          <p:nvPr/>
        </p:nvPicPr>
        <p:blipFill>
          <a:blip r:embed="rId24" cstate="print"/>
          <a:srcRect/>
          <a:stretch>
            <a:fillRect/>
          </a:stretch>
        </p:blipFill>
        <p:spPr bwMode="auto">
          <a:xfrm>
            <a:off x="7786710" y="4643446"/>
            <a:ext cx="613211" cy="642942"/>
          </a:xfrm>
          <a:prstGeom prst="ellipse">
            <a:avLst/>
          </a:prstGeom>
          <a:noFill/>
          <a:ln w="9525">
            <a:noFill/>
            <a:miter lim="800000"/>
            <a:headEnd/>
            <a:tailEnd/>
          </a:ln>
          <a:effectLst/>
        </p:spPr>
      </p:pic>
      <p:pic>
        <p:nvPicPr>
          <p:cNvPr id="49" name="Picture 4"/>
          <p:cNvPicPr>
            <a:picLocks noChangeAspect="1" noChangeArrowheads="1"/>
          </p:cNvPicPr>
          <p:nvPr/>
        </p:nvPicPr>
        <p:blipFill>
          <a:blip r:embed="rId25"/>
          <a:srcRect/>
          <a:stretch>
            <a:fillRect/>
          </a:stretch>
        </p:blipFill>
        <p:spPr bwMode="auto">
          <a:xfrm>
            <a:off x="7215206" y="5857892"/>
            <a:ext cx="714380" cy="678364"/>
          </a:xfrm>
          <a:prstGeom prst="ellipse">
            <a:avLst/>
          </a:prstGeom>
          <a:noFill/>
          <a:ln w="9525">
            <a:noFill/>
            <a:miter lim="800000"/>
            <a:headEnd/>
            <a:tailEnd/>
          </a:ln>
          <a:effectLst/>
        </p:spPr>
      </p:pic>
      <p:pic>
        <p:nvPicPr>
          <p:cNvPr id="60427" name="Picture 11"/>
          <p:cNvPicPr>
            <a:picLocks noChangeAspect="1" noChangeArrowheads="1"/>
          </p:cNvPicPr>
          <p:nvPr/>
        </p:nvPicPr>
        <p:blipFill>
          <a:blip r:embed="rId26" cstate="print">
            <a:lum bright="20000" contrast="40000"/>
          </a:blip>
          <a:srcRect/>
          <a:stretch>
            <a:fillRect/>
          </a:stretch>
        </p:blipFill>
        <p:spPr bwMode="auto">
          <a:xfrm>
            <a:off x="7786710" y="5929330"/>
            <a:ext cx="714380" cy="585276"/>
          </a:xfrm>
          <a:prstGeom prst="ellipse">
            <a:avLst/>
          </a:prstGeom>
          <a:noFill/>
          <a:ln w="9525">
            <a:noFill/>
            <a:miter lim="800000"/>
            <a:headEnd/>
            <a:tailEnd/>
          </a:ln>
          <a:effectLst/>
        </p:spPr>
      </p:pic>
      <p:pic>
        <p:nvPicPr>
          <p:cNvPr id="60429" name="Picture 13" descr="Obrázok pre LEMONGRASS (Citrónová tráva) Cymbopogan flexuosus 15 ml"/>
          <p:cNvPicPr>
            <a:picLocks noChangeAspect="1" noChangeArrowheads="1"/>
          </p:cNvPicPr>
          <p:nvPr/>
        </p:nvPicPr>
        <p:blipFill>
          <a:blip r:embed="rId27"/>
          <a:srcRect/>
          <a:stretch>
            <a:fillRect/>
          </a:stretch>
        </p:blipFill>
        <p:spPr bwMode="auto">
          <a:xfrm>
            <a:off x="5667381" y="5500701"/>
            <a:ext cx="690569" cy="1035853"/>
          </a:xfrm>
          <a:prstGeom prst="rect">
            <a:avLst/>
          </a:prstGeom>
          <a:noFill/>
        </p:spPr>
      </p:pic>
      <p:pic>
        <p:nvPicPr>
          <p:cNvPr id="60431" name="Picture 15" descr="Obrázok pre VETIVER Vetiveria zizanioides 15 ml"/>
          <p:cNvPicPr>
            <a:picLocks noChangeAspect="1" noChangeArrowheads="1"/>
          </p:cNvPicPr>
          <p:nvPr/>
        </p:nvPicPr>
        <p:blipFill>
          <a:blip r:embed="rId28" cstate="print"/>
          <a:srcRect/>
          <a:stretch>
            <a:fillRect/>
          </a:stretch>
        </p:blipFill>
        <p:spPr bwMode="auto">
          <a:xfrm>
            <a:off x="3000364" y="785795"/>
            <a:ext cx="571504" cy="857256"/>
          </a:xfrm>
          <a:prstGeom prst="rect">
            <a:avLst/>
          </a:prstGeom>
          <a:noFill/>
        </p:spPr>
      </p:pic>
      <p:pic>
        <p:nvPicPr>
          <p:cNvPr id="60433" name="Picture 17" descr="Obrázok pre LAVENDER (Levanduľa) Lavandula angustifolia 15 ml"/>
          <p:cNvPicPr>
            <a:picLocks noChangeAspect="1" noChangeArrowheads="1"/>
          </p:cNvPicPr>
          <p:nvPr/>
        </p:nvPicPr>
        <p:blipFill>
          <a:blip r:embed="rId29" cstate="print"/>
          <a:srcRect/>
          <a:stretch>
            <a:fillRect/>
          </a:stretch>
        </p:blipFill>
        <p:spPr bwMode="auto">
          <a:xfrm>
            <a:off x="5857884" y="4071942"/>
            <a:ext cx="642942" cy="964413"/>
          </a:xfrm>
          <a:prstGeom prst="rect">
            <a:avLst/>
          </a:prstGeom>
          <a:noFill/>
        </p:spPr>
      </p:pic>
      <p:pic>
        <p:nvPicPr>
          <p:cNvPr id="60435" name="Picture 19" descr="https://encrypted-tbn0.gstatic.com/images?q=tbn:ANd9GcQ5s5PQnUA-3pCQIuDQkbbxKD9YOsyoHZV0NPKAI1R3qc4a4N79-1XYsYXahSoqPYkqYrOTOPA&amp;usqp=CAc"/>
          <p:cNvPicPr>
            <a:picLocks noChangeAspect="1" noChangeArrowheads="1"/>
          </p:cNvPicPr>
          <p:nvPr/>
        </p:nvPicPr>
        <p:blipFill>
          <a:blip r:embed="rId30">
            <a:clrChange>
              <a:clrFrom>
                <a:srgbClr val="FFFFFF"/>
              </a:clrFrom>
              <a:clrTo>
                <a:srgbClr val="FFFFFF">
                  <a:alpha val="0"/>
                </a:srgbClr>
              </a:clrTo>
            </a:clrChange>
          </a:blip>
          <a:srcRect/>
          <a:stretch>
            <a:fillRect/>
          </a:stretch>
        </p:blipFill>
        <p:spPr bwMode="auto">
          <a:xfrm>
            <a:off x="5929322" y="4143380"/>
            <a:ext cx="1285884" cy="1285885"/>
          </a:xfrm>
          <a:prstGeom prst="rect">
            <a:avLst/>
          </a:prstGeom>
          <a:noFill/>
        </p:spPr>
      </p:pic>
      <p:pic>
        <p:nvPicPr>
          <p:cNvPr id="54303" name="Picture 31" descr="Obrázok pre CEDARWOOD (Cédrové drevo) Juniperus virginiana 15 ml"/>
          <p:cNvPicPr>
            <a:picLocks noChangeAspect="1" noChangeArrowheads="1"/>
          </p:cNvPicPr>
          <p:nvPr/>
        </p:nvPicPr>
        <p:blipFill>
          <a:blip r:embed="rId31" cstate="print"/>
          <a:srcRect/>
          <a:stretch>
            <a:fillRect/>
          </a:stretch>
        </p:blipFill>
        <p:spPr bwMode="auto">
          <a:xfrm>
            <a:off x="6500826" y="4572008"/>
            <a:ext cx="642942" cy="964413"/>
          </a:xfrm>
          <a:prstGeom prst="rect">
            <a:avLst/>
          </a:prstGeom>
          <a:noFill/>
        </p:spPr>
      </p:pic>
      <p:pic>
        <p:nvPicPr>
          <p:cNvPr id="60436" name="Picture 20"/>
          <p:cNvPicPr>
            <a:picLocks noChangeAspect="1" noChangeArrowheads="1"/>
          </p:cNvPicPr>
          <p:nvPr/>
        </p:nvPicPr>
        <p:blipFill>
          <a:blip r:embed="rId32"/>
          <a:srcRect/>
          <a:stretch>
            <a:fillRect/>
          </a:stretch>
        </p:blipFill>
        <p:spPr bwMode="auto">
          <a:xfrm>
            <a:off x="8286776" y="3143248"/>
            <a:ext cx="638532" cy="571504"/>
          </a:xfrm>
          <a:prstGeom prst="ellipse">
            <a:avLst/>
          </a:prstGeom>
          <a:noFill/>
          <a:ln w="9525">
            <a:noFill/>
            <a:miter lim="800000"/>
            <a:headEnd/>
            <a:tailEnd/>
          </a:ln>
          <a:effectLst/>
        </p:spPr>
      </p:pic>
      <p:pic>
        <p:nvPicPr>
          <p:cNvPr id="60438" name="Picture 22" descr="Obrázok pre BALANCE® Upokojujúca zmes 15 ml"/>
          <p:cNvPicPr>
            <a:picLocks noChangeAspect="1" noChangeArrowheads="1"/>
          </p:cNvPicPr>
          <p:nvPr/>
        </p:nvPicPr>
        <p:blipFill>
          <a:blip r:embed="rId33"/>
          <a:srcRect/>
          <a:stretch>
            <a:fillRect/>
          </a:stretch>
        </p:blipFill>
        <p:spPr bwMode="auto">
          <a:xfrm>
            <a:off x="6500826" y="2714620"/>
            <a:ext cx="785818" cy="1178727"/>
          </a:xfrm>
          <a:prstGeom prst="rect">
            <a:avLst/>
          </a:prstGeom>
          <a:noFill/>
        </p:spPr>
      </p:pic>
      <p:pic>
        <p:nvPicPr>
          <p:cNvPr id="54300" name="Picture 28" descr="Obrázok pre YLANG YLANG Cananga odorata 15 ml"/>
          <p:cNvPicPr>
            <a:picLocks noChangeAspect="1" noChangeArrowheads="1"/>
          </p:cNvPicPr>
          <p:nvPr/>
        </p:nvPicPr>
        <p:blipFill>
          <a:blip r:embed="rId34" cstate="print"/>
          <a:srcRect/>
          <a:stretch>
            <a:fillRect/>
          </a:stretch>
        </p:blipFill>
        <p:spPr bwMode="auto">
          <a:xfrm>
            <a:off x="6357950" y="2714620"/>
            <a:ext cx="690554" cy="1035831"/>
          </a:xfrm>
          <a:prstGeom prst="rect">
            <a:avLst/>
          </a:prstGeom>
          <a:noFill/>
        </p:spPr>
      </p:pic>
      <p:pic>
        <p:nvPicPr>
          <p:cNvPr id="57" name="Picture 13" descr="Obrázok pre LEMONGRASS (Citrónová tráva) Cymbopogan flexuosus 15 ml"/>
          <p:cNvPicPr>
            <a:picLocks noChangeAspect="1" noChangeArrowheads="1"/>
          </p:cNvPicPr>
          <p:nvPr/>
        </p:nvPicPr>
        <p:blipFill>
          <a:blip r:embed="rId27"/>
          <a:srcRect/>
          <a:stretch>
            <a:fillRect/>
          </a:stretch>
        </p:blipFill>
        <p:spPr bwMode="auto">
          <a:xfrm>
            <a:off x="5286380" y="3500438"/>
            <a:ext cx="690569" cy="1035853"/>
          </a:xfrm>
          <a:prstGeom prst="rect">
            <a:avLst/>
          </a:prstGeom>
          <a:noFill/>
        </p:spPr>
      </p:pic>
      <p:pic>
        <p:nvPicPr>
          <p:cNvPr id="58" name="Picture 11" descr="Obrázok pre MYRRH (Myrha) Commiphora myrrha 15 ml"/>
          <p:cNvPicPr>
            <a:picLocks noChangeAspect="1" noChangeArrowheads="1"/>
          </p:cNvPicPr>
          <p:nvPr/>
        </p:nvPicPr>
        <p:blipFill>
          <a:blip r:embed="rId12"/>
          <a:srcRect/>
          <a:stretch>
            <a:fillRect/>
          </a:stretch>
        </p:blipFill>
        <p:spPr bwMode="auto">
          <a:xfrm>
            <a:off x="3714744" y="3500438"/>
            <a:ext cx="714380" cy="107157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1438" y="142853"/>
            <a:ext cx="9001156" cy="1214446"/>
          </a:xfrm>
        </p:spPr>
        <p:style>
          <a:lnRef idx="0">
            <a:schemeClr val="accent2"/>
          </a:lnRef>
          <a:fillRef idx="3">
            <a:schemeClr val="accent2"/>
          </a:fillRef>
          <a:effectRef idx="3">
            <a:schemeClr val="accent2"/>
          </a:effectRef>
          <a:fontRef idx="minor">
            <a:schemeClr val="lt1"/>
          </a:fontRef>
        </p:style>
        <p:txBody>
          <a:bodyPr>
            <a:normAutofit/>
          </a:bodyPr>
          <a:lstStyle/>
          <a:p>
            <a:r>
              <a:rPr lang="sk-SK" sz="3600" dirty="0" smtClean="0">
                <a:latin typeface="Mistral" pitchFamily="66" charset="0"/>
              </a:rPr>
              <a:t>Štítna žľaza / Hypertyreóza – Gravesova choroba</a:t>
            </a:r>
            <a:endParaRPr lang="sk-SK" sz="3600" dirty="0">
              <a:latin typeface="Mistral" pitchFamily="66" charset="0"/>
            </a:endParaRPr>
          </a:p>
        </p:txBody>
      </p:sp>
      <p:sp>
        <p:nvSpPr>
          <p:cNvPr id="3" name="Podnadpis 2"/>
          <p:cNvSpPr>
            <a:spLocks noGrp="1"/>
          </p:cNvSpPr>
          <p:nvPr>
            <p:ph type="subTitle" idx="1"/>
          </p:nvPr>
        </p:nvSpPr>
        <p:spPr>
          <a:xfrm>
            <a:off x="71406" y="1214422"/>
            <a:ext cx="9001156" cy="2857520"/>
          </a:xfrm>
          <a:solidFill>
            <a:srgbClr val="FCBFA6"/>
          </a:solidFill>
        </p:spPr>
        <p:style>
          <a:lnRef idx="0">
            <a:schemeClr val="accent2"/>
          </a:lnRef>
          <a:fillRef idx="3">
            <a:schemeClr val="accent2"/>
          </a:fillRef>
          <a:effectRef idx="3">
            <a:schemeClr val="accent2"/>
          </a:effectRef>
          <a:fontRef idx="minor">
            <a:schemeClr val="lt1"/>
          </a:fontRef>
        </p:style>
        <p:txBody>
          <a:bodyPr>
            <a:noAutofit/>
          </a:bodyPr>
          <a:lstStyle/>
          <a:p>
            <a:pPr algn="l"/>
            <a:r>
              <a:rPr lang="sk-SK" sz="1400" b="1" dirty="0" smtClean="0">
                <a:solidFill>
                  <a:srgbClr val="7E0000"/>
                </a:solidFill>
              </a:rPr>
              <a:t>POPIS: </a:t>
            </a:r>
          </a:p>
          <a:p>
            <a:pPr algn="l">
              <a:buFont typeface="Arial" pitchFamily="34" charset="0"/>
              <a:buChar char="•"/>
            </a:pPr>
            <a:r>
              <a:rPr lang="sk-SK" sz="1400" b="1" dirty="0" smtClean="0">
                <a:solidFill>
                  <a:srgbClr val="7E0000"/>
                </a:solidFill>
              </a:rPr>
              <a:t>Reguluje metabolizmus</a:t>
            </a:r>
          </a:p>
          <a:p>
            <a:pPr algn="l">
              <a:buFont typeface="Arial" pitchFamily="34" charset="0"/>
              <a:buChar char="•"/>
            </a:pPr>
            <a:r>
              <a:rPr lang="sk-SK" sz="1400" b="1" dirty="0" smtClean="0">
                <a:solidFill>
                  <a:srgbClr val="7E0000"/>
                </a:solidFill>
              </a:rPr>
              <a:t>Detoxikuje</a:t>
            </a:r>
          </a:p>
          <a:p>
            <a:pPr algn="l">
              <a:buFont typeface="Arial" pitchFamily="34" charset="0"/>
              <a:buChar char="•"/>
            </a:pPr>
            <a:r>
              <a:rPr lang="sk-SK" sz="1400" b="1" dirty="0" smtClean="0">
                <a:solidFill>
                  <a:srgbClr val="7E0000"/>
                </a:solidFill>
              </a:rPr>
              <a:t>Obnovuje rovnováhu.</a:t>
            </a:r>
          </a:p>
          <a:p>
            <a:pPr algn="l"/>
            <a:r>
              <a:rPr lang="sk-SK" sz="1400" dirty="0" smtClean="0">
                <a:solidFill>
                  <a:srgbClr val="7E0000"/>
                </a:solidFill>
              </a:rPr>
              <a:t>Gravesova </a:t>
            </a:r>
            <a:r>
              <a:rPr lang="sk-SK" sz="1400" dirty="0">
                <a:solidFill>
                  <a:srgbClr val="7E0000"/>
                </a:solidFill>
              </a:rPr>
              <a:t>choroba je autoimunitná porucha. Spôsobuje to, že </a:t>
            </a:r>
            <a:r>
              <a:rPr lang="sk-SK" sz="1400" dirty="0" smtClean="0">
                <a:solidFill>
                  <a:srgbClr val="7E0000"/>
                </a:solidFill>
              </a:rPr>
              <a:t>štítna </a:t>
            </a:r>
            <a:r>
              <a:rPr lang="sk-SK" sz="1400" dirty="0">
                <a:solidFill>
                  <a:srgbClr val="7E0000"/>
                </a:solidFill>
              </a:rPr>
              <a:t>žľaza vytvára v tele príliš veľa hormónu štítnej žľazy. </a:t>
            </a:r>
            <a:r>
              <a:rPr lang="sk-SK" sz="1400" dirty="0" smtClean="0">
                <a:solidFill>
                  <a:srgbClr val="7E0000"/>
                </a:solidFill>
              </a:rPr>
              <a:t> Hypertyreóza (Gravesova choroba) </a:t>
            </a:r>
            <a:r>
              <a:rPr lang="sk-SK" sz="1400" dirty="0">
                <a:solidFill>
                  <a:srgbClr val="7E0000"/>
                </a:solidFill>
              </a:rPr>
              <a:t>je jednou z najbežnejších foriem </a:t>
            </a:r>
            <a:r>
              <a:rPr lang="sk-SK" sz="1400" dirty="0" smtClean="0">
                <a:solidFill>
                  <a:srgbClr val="7E0000"/>
                </a:solidFill>
              </a:rPr>
              <a:t>hypertyreózy. </a:t>
            </a:r>
            <a:r>
              <a:rPr lang="sk-SK" sz="1400" dirty="0" smtClean="0">
                <a:solidFill>
                  <a:srgbClr val="7E0000"/>
                </a:solidFill>
              </a:rPr>
              <a:t>Dochádza k nadmernej tvorbe imunitných protilátok proti štítnej žľaze (imunoglobulíny </a:t>
            </a:r>
            <a:r>
              <a:rPr lang="sk-SK" sz="1400" dirty="0">
                <a:solidFill>
                  <a:srgbClr val="7E0000"/>
                </a:solidFill>
              </a:rPr>
              <a:t>stimulujúce štítnu </a:t>
            </a:r>
            <a:r>
              <a:rPr lang="sk-SK" sz="1400" dirty="0" smtClean="0">
                <a:solidFill>
                  <a:srgbClr val="7E0000"/>
                </a:solidFill>
              </a:rPr>
              <a:t>žľazu).</a:t>
            </a:r>
            <a:r>
              <a:rPr lang="sk-SK" sz="1400" dirty="0">
                <a:solidFill>
                  <a:srgbClr val="7E0000"/>
                </a:solidFill>
              </a:rPr>
              <a:t> Tieto protilátky sa potom viažu na zdravé bunky štítnej žľazy. Môžu spôsobiť, že </a:t>
            </a:r>
            <a:r>
              <a:rPr lang="sk-SK" sz="1400" dirty="0" smtClean="0">
                <a:solidFill>
                  <a:srgbClr val="7E0000"/>
                </a:solidFill>
              </a:rPr>
              <a:t>štítna </a:t>
            </a:r>
            <a:r>
              <a:rPr lang="sk-SK" sz="1400" dirty="0">
                <a:solidFill>
                  <a:srgbClr val="7E0000"/>
                </a:solidFill>
              </a:rPr>
              <a:t>žľaza vytvorí príliš veľa hormónu štítnej žľazy.</a:t>
            </a:r>
          </a:p>
          <a:p>
            <a:pPr algn="l"/>
            <a:r>
              <a:rPr lang="sk-SK" sz="1400" dirty="0">
                <a:solidFill>
                  <a:srgbClr val="7E0000"/>
                </a:solidFill>
              </a:rPr>
              <a:t>Hormóny štítnej žľazy ovplyvňujú mnoho aspektov vášho tela. Môžu to byť napríklad funkcia nervového systému, vývoj mozgu, teplota tela a ďalšie dôležité prvky.</a:t>
            </a:r>
          </a:p>
          <a:p>
            <a:pPr algn="l"/>
            <a:r>
              <a:rPr lang="sk-SK" sz="1400" b="1" dirty="0" smtClean="0">
                <a:solidFill>
                  <a:srgbClr val="7E0000"/>
                </a:solidFill>
              </a:rPr>
              <a:t>Neliečená </a:t>
            </a:r>
            <a:r>
              <a:rPr lang="sk-SK" sz="1400" b="1" dirty="0">
                <a:solidFill>
                  <a:srgbClr val="7E0000"/>
                </a:solidFill>
              </a:rPr>
              <a:t>môže spôsobiť chudnutie, emocionálnu </a:t>
            </a:r>
            <a:r>
              <a:rPr lang="sk-SK" sz="1400" b="1" dirty="0" smtClean="0">
                <a:solidFill>
                  <a:srgbClr val="7E0000"/>
                </a:solidFill>
              </a:rPr>
              <a:t>nerovnováhu </a:t>
            </a:r>
            <a:r>
              <a:rPr lang="sk-SK" sz="1400" b="1" dirty="0">
                <a:solidFill>
                  <a:srgbClr val="7E0000"/>
                </a:solidFill>
              </a:rPr>
              <a:t>(nekontrolovateľný plač, smiech alebo iné emočné prejavy), depresiu a duševnú alebo fyzickú únavu.</a:t>
            </a:r>
          </a:p>
          <a:p>
            <a:endParaRPr lang="sk-SK" sz="1400" b="1" dirty="0">
              <a:solidFill>
                <a:srgbClr val="7E0000"/>
              </a:solidFill>
            </a:endParaRPr>
          </a:p>
        </p:txBody>
      </p:sp>
      <p:sp>
        <p:nvSpPr>
          <p:cNvPr id="4" name="Podnadpis 2"/>
          <p:cNvSpPr txBox="1">
            <a:spLocks/>
          </p:cNvSpPr>
          <p:nvPr/>
        </p:nvSpPr>
        <p:spPr>
          <a:xfrm>
            <a:off x="71406" y="4071966"/>
            <a:ext cx="9001156" cy="2786058"/>
          </a:xfrm>
          <a:prstGeom prst="rect">
            <a:avLst/>
          </a:prstGeom>
          <a:solidFill>
            <a:srgbClr val="FDDCCF"/>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o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sk-SK" sz="1400" b="1" i="0" u="none" strike="noStrike" kern="1200" cap="none" spc="0" normalizeH="0" baseline="0" noProof="0" dirty="0" smtClean="0">
                <a:ln>
                  <a:noFill/>
                </a:ln>
                <a:solidFill>
                  <a:srgbClr val="7E0000"/>
                </a:solidFill>
                <a:effectLst/>
                <a:uLnTx/>
                <a:uFillTx/>
                <a:latin typeface="+mn-lt"/>
                <a:ea typeface="+mn-ea"/>
                <a:cs typeface="+mn-cs"/>
              </a:rPr>
              <a:t>Trvanie stavu:</a:t>
            </a:r>
            <a:r>
              <a:rPr kumimoji="0" lang="sk-SK" sz="1400" b="1" i="0" u="none" strike="noStrike" kern="1200" cap="none" spc="0" normalizeH="0" noProof="0" dirty="0" smtClean="0">
                <a:ln>
                  <a:noFill/>
                </a:ln>
                <a:solidFill>
                  <a:srgbClr val="7E0000"/>
                </a:solidFill>
                <a:effectLst/>
                <a:uLnTx/>
                <a:uFillTx/>
                <a:latin typeface="+mn-lt"/>
                <a:ea typeface="+mn-ea"/>
                <a:cs typeface="+mn-cs"/>
              </a:rPr>
              <a:t> 1-3 rokov</a:t>
            </a:r>
          </a:p>
          <a:p>
            <a:pPr marL="342900" marR="0" lvl="0" indent="-342900" defTabSz="914400" rtl="0" eaLnBrk="1" fontAlgn="auto" latinLnBrk="0" hangingPunct="1">
              <a:lnSpc>
                <a:spcPct val="100000"/>
              </a:lnSpc>
              <a:spcBef>
                <a:spcPct val="20000"/>
              </a:spcBef>
              <a:spcAft>
                <a:spcPts val="0"/>
              </a:spcAft>
              <a:buClrTx/>
              <a:buSzTx/>
              <a:buFont typeface="+mj-lt"/>
              <a:buAutoNum type="arabicPeriod"/>
              <a:tabLst/>
              <a:defRPr/>
            </a:pPr>
            <a:r>
              <a:rPr lang="sk-SK" sz="1400" dirty="0" smtClean="0">
                <a:solidFill>
                  <a:srgbClr val="7E0000"/>
                </a:solidFill>
              </a:rPr>
              <a:t>Na lačný žalúdok 2 kapsle probiotík PB assist, po jedle 1-2 kapsle Terrazyne</a:t>
            </a:r>
            <a:endParaRPr kumimoji="0" lang="sk-SK" sz="1400" i="0" u="none" strike="noStrike" kern="1200" cap="none" spc="0" normalizeH="0" noProof="0" dirty="0" smtClean="0">
              <a:ln>
                <a:noFill/>
              </a:ln>
              <a:solidFill>
                <a:srgbClr val="7E0000"/>
              </a:solidFill>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 typeface="+mj-lt"/>
              <a:buAutoNum type="arabicPeriod"/>
              <a:tabLst/>
              <a:defRPr/>
            </a:pPr>
            <a:r>
              <a:rPr lang="sk-SK" sz="1400" baseline="0" dirty="0" smtClean="0">
                <a:solidFill>
                  <a:srgbClr val="7E0000"/>
                </a:solidFill>
              </a:rPr>
              <a:t>Aplikovať vrstvovaním na zátylok,</a:t>
            </a:r>
            <a:r>
              <a:rPr lang="sk-SK" sz="1400" dirty="0" smtClean="0">
                <a:solidFill>
                  <a:srgbClr val="7E0000"/>
                </a:solidFill>
              </a:rPr>
              <a:t> chrbticu a hrdlo 3x denne po 1 kvapke na olejový (kokosový,...základ)</a:t>
            </a:r>
            <a:endParaRPr lang="sk-SK" sz="1400" baseline="0" dirty="0">
              <a:solidFill>
                <a:srgbClr val="7E0000"/>
              </a:solidFill>
            </a:endParaRPr>
          </a:p>
          <a:p>
            <a:pPr marL="800100" lvl="1" indent="-342900">
              <a:spcBef>
                <a:spcPct val="20000"/>
              </a:spcBef>
              <a:buFont typeface="Arial" pitchFamily="34" charset="0"/>
              <a:buChar char="•"/>
            </a:pPr>
            <a:r>
              <a:rPr kumimoji="0" lang="sk-SK" b="1" i="0" u="none" strike="noStrike" kern="1200" cap="none" spc="0" normalizeH="0" noProof="0" dirty="0" smtClean="0">
                <a:ln>
                  <a:noFill/>
                </a:ln>
                <a:solidFill>
                  <a:srgbClr val="7E0000"/>
                </a:solidFill>
                <a:effectLst/>
                <a:uLnTx/>
                <a:uFillTx/>
                <a:latin typeface="+mn-lt"/>
                <a:ea typeface="+mn-ea"/>
                <a:cs typeface="+mn-cs"/>
              </a:rPr>
              <a:t>Kurkuma</a:t>
            </a:r>
          </a:p>
          <a:p>
            <a:pPr marL="800100" lvl="1" indent="-342900">
              <a:spcBef>
                <a:spcPct val="20000"/>
              </a:spcBef>
              <a:buFont typeface="Arial" pitchFamily="34" charset="0"/>
              <a:buChar char="•"/>
            </a:pPr>
            <a:r>
              <a:rPr kumimoji="0" lang="sk-SK" b="1" i="0" u="none" strike="noStrike" kern="1200" cap="none" spc="0" normalizeH="0" noProof="0" dirty="0" smtClean="0">
                <a:ln>
                  <a:noFill/>
                </a:ln>
                <a:solidFill>
                  <a:srgbClr val="7E0000"/>
                </a:solidFill>
                <a:effectLst/>
                <a:uLnTx/>
                <a:uFillTx/>
                <a:latin typeface="+mn-lt"/>
                <a:ea typeface="+mn-ea"/>
                <a:cs typeface="+mn-cs"/>
              </a:rPr>
              <a:t>Myrha</a:t>
            </a:r>
          </a:p>
          <a:p>
            <a:pPr marL="800100" lvl="1" indent="-342900">
              <a:spcBef>
                <a:spcPct val="20000"/>
              </a:spcBef>
              <a:buFont typeface="Arial" pitchFamily="34" charset="0"/>
              <a:buChar char="•"/>
            </a:pPr>
            <a:r>
              <a:rPr lang="sk-SK" b="1" dirty="0" smtClean="0">
                <a:solidFill>
                  <a:srgbClr val="7E0000"/>
                </a:solidFill>
              </a:rPr>
              <a:t>Jedle</a:t>
            </a:r>
          </a:p>
          <a:p>
            <a:pPr marL="342900" marR="0" lvl="0" indent="-342900" defTabSz="914400" rtl="0" eaLnBrk="1" fontAlgn="auto" latinLnBrk="0" hangingPunct="1">
              <a:lnSpc>
                <a:spcPct val="100000"/>
              </a:lnSpc>
              <a:spcBef>
                <a:spcPct val="20000"/>
              </a:spcBef>
              <a:spcAft>
                <a:spcPts val="0"/>
              </a:spcAft>
              <a:buClrTx/>
              <a:buSzTx/>
              <a:buFont typeface="+mj-lt"/>
              <a:buAutoNum type="arabicPeriod"/>
              <a:tabLst/>
              <a:defRPr/>
            </a:pPr>
            <a:r>
              <a:rPr lang="sk-SK" sz="1400" dirty="0" smtClean="0">
                <a:solidFill>
                  <a:srgbClr val="7E0000"/>
                </a:solidFill>
              </a:rPr>
              <a:t>Ráno a večer aplikujte 2-3 </a:t>
            </a:r>
            <a:r>
              <a:rPr lang="sk-SK" sz="1400" dirty="0" err="1" smtClean="0">
                <a:solidFill>
                  <a:srgbClr val="7E0000"/>
                </a:solidFill>
              </a:rPr>
              <a:t>kv</a:t>
            </a:r>
            <a:r>
              <a:rPr lang="sk-SK" sz="1400" dirty="0" smtClean="0">
                <a:solidFill>
                  <a:srgbClr val="7E0000"/>
                </a:solidFill>
              </a:rPr>
              <a:t>. na chodidlá, zápästie a uši (krížom pravá ruka ľavý spánok a ucho a naopak) </a:t>
            </a:r>
          </a:p>
          <a:p>
            <a:pPr marL="800100" lvl="1" indent="-342900">
              <a:spcBef>
                <a:spcPct val="20000"/>
              </a:spcBef>
              <a:buFont typeface="Arial" pitchFamily="34" charset="0"/>
              <a:buChar char="•"/>
            </a:pPr>
            <a:r>
              <a:rPr kumimoji="0" lang="sk-SK" sz="1400" i="0" u="none" strike="noStrike" kern="1200" cap="none" spc="0" normalizeH="0" noProof="0" dirty="0" smtClean="0">
                <a:ln>
                  <a:noFill/>
                </a:ln>
                <a:solidFill>
                  <a:srgbClr val="7E0000"/>
                </a:solidFill>
                <a:effectLst/>
                <a:uLnTx/>
                <a:uFillTx/>
                <a:latin typeface="+mn-lt"/>
                <a:ea typeface="+mn-ea"/>
                <a:cs typeface="+mn-cs"/>
              </a:rPr>
              <a:t>Zmes Balance</a:t>
            </a:r>
          </a:p>
          <a:p>
            <a:pPr marL="800100" lvl="1" indent="-342900">
              <a:spcBef>
                <a:spcPct val="20000"/>
              </a:spcBef>
              <a:buFont typeface="Arial" pitchFamily="34" charset="0"/>
              <a:buChar char="•"/>
            </a:pPr>
            <a:r>
              <a:rPr lang="sk-SK" sz="1400" dirty="0" smtClean="0">
                <a:solidFill>
                  <a:srgbClr val="7E0000"/>
                </a:solidFill>
              </a:rPr>
              <a:t>Zmes Zendocrine (možno nahradiť 2x denne 2 softgels), </a:t>
            </a:r>
            <a:endParaRPr kumimoji="0" lang="sk-SK" sz="1400" i="0" u="none" strike="noStrike" kern="1200" cap="none" spc="0" normalizeH="0" noProof="0" dirty="0" smtClean="0">
              <a:ln>
                <a:noFill/>
              </a:ln>
              <a:solidFill>
                <a:srgbClr val="7E0000"/>
              </a:solidFill>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 typeface="+mj-lt"/>
              <a:buAutoNum type="arabicPeriod"/>
              <a:tabLst/>
              <a:defRPr/>
            </a:pPr>
            <a:endParaRPr kumimoji="0" lang="sk-SK" sz="1400" i="0" u="none" strike="noStrike" kern="1200" cap="none" spc="0" normalizeH="0" baseline="0" noProof="0" dirty="0" smtClean="0">
              <a:ln>
                <a:noFill/>
              </a:ln>
              <a:solidFill>
                <a:srgbClr val="7E0000"/>
              </a:solidFill>
              <a:effectLst/>
              <a:uLnTx/>
              <a:uFillTx/>
              <a:latin typeface="+mn-lt"/>
              <a:ea typeface="+mn-ea"/>
              <a:cs typeface="+mn-cs"/>
            </a:endParaRPr>
          </a:p>
        </p:txBody>
      </p:sp>
      <p:sp>
        <p:nvSpPr>
          <p:cNvPr id="5" name="Zaoblený obdélník 4"/>
          <p:cNvSpPr/>
          <p:nvPr/>
        </p:nvSpPr>
        <p:spPr>
          <a:xfrm>
            <a:off x="5000628" y="4929198"/>
            <a:ext cx="3143272" cy="928694"/>
          </a:xfrm>
          <a:prstGeom prst="roundRect">
            <a:avLst/>
          </a:prstGeom>
          <a:solidFill>
            <a:srgbClr val="FDD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endParaRPr lang="sk-SK" b="1" dirty="0" smtClean="0">
              <a:solidFill>
                <a:srgbClr val="7E0000"/>
              </a:solidFill>
            </a:endParaRPr>
          </a:p>
          <a:p>
            <a:pPr>
              <a:buFont typeface="Arial" pitchFamily="34" charset="0"/>
              <a:buChar char="•"/>
            </a:pPr>
            <a:endParaRPr lang="sk-SK" b="1" dirty="0" smtClean="0">
              <a:solidFill>
                <a:srgbClr val="7E0000"/>
              </a:solidFill>
            </a:endParaRPr>
          </a:p>
          <a:p>
            <a:pPr>
              <a:buFont typeface="Arial" pitchFamily="34" charset="0"/>
              <a:buChar char="•"/>
            </a:pPr>
            <a:r>
              <a:rPr lang="sk-SK" b="1" dirty="0" smtClean="0">
                <a:solidFill>
                  <a:schemeClr val="accent3">
                    <a:lumMod val="50000"/>
                  </a:schemeClr>
                </a:solidFill>
              </a:rPr>
              <a:t>Santal</a:t>
            </a:r>
          </a:p>
          <a:p>
            <a:pPr>
              <a:buFont typeface="Arial" pitchFamily="34" charset="0"/>
              <a:buChar char="•"/>
            </a:pPr>
            <a:r>
              <a:rPr lang="sk-SK" b="1" dirty="0" smtClean="0">
                <a:solidFill>
                  <a:schemeClr val="accent3">
                    <a:lumMod val="50000"/>
                  </a:schemeClr>
                </a:solidFill>
              </a:rPr>
              <a:t>Bazalka</a:t>
            </a:r>
          </a:p>
          <a:p>
            <a:pPr marL="0" lvl="1">
              <a:buFont typeface="Arial" pitchFamily="34" charset="0"/>
              <a:buChar char="•"/>
            </a:pPr>
            <a:r>
              <a:rPr lang="sk-SK" b="1" dirty="0">
                <a:solidFill>
                  <a:schemeClr val="accent3">
                    <a:lumMod val="50000"/>
                  </a:schemeClr>
                </a:solidFill>
              </a:rPr>
              <a:t>Vetiver</a:t>
            </a:r>
          </a:p>
          <a:p>
            <a:endParaRPr lang="sk-SK" b="1" dirty="0" smtClean="0">
              <a:solidFill>
                <a:srgbClr val="7E0000"/>
              </a:solidFill>
            </a:endParaRPr>
          </a:p>
          <a:p>
            <a:pPr algn="ctr"/>
            <a:endParaRPr lang="sk-SK" b="1" dirty="0"/>
          </a:p>
        </p:txBody>
      </p:sp>
      <p:sp>
        <p:nvSpPr>
          <p:cNvPr id="6" name="TextovéPole 5"/>
          <p:cNvSpPr txBox="1"/>
          <p:nvPr/>
        </p:nvSpPr>
        <p:spPr>
          <a:xfrm rot="1591266">
            <a:off x="5967200" y="5251878"/>
            <a:ext cx="2256080" cy="646331"/>
          </a:xfrm>
          <a:prstGeom prst="rect">
            <a:avLst/>
          </a:prstGeom>
          <a:noFill/>
        </p:spPr>
        <p:txBody>
          <a:bodyPr wrap="square" rtlCol="0">
            <a:spAutoFit/>
          </a:bodyPr>
          <a:lstStyle/>
          <a:p>
            <a:r>
              <a:rPr lang="sk-SK" dirty="0" smtClean="0">
                <a:solidFill>
                  <a:schemeClr val="accent4">
                    <a:lumMod val="75000"/>
                  </a:schemeClr>
                </a:solidFill>
                <a:latin typeface="Mistral" pitchFamily="66" charset="0"/>
              </a:rPr>
              <a:t>Alternatívne možnosti</a:t>
            </a:r>
          </a:p>
          <a:p>
            <a:endParaRPr lang="sk-SK" dirty="0">
              <a:solidFill>
                <a:schemeClr val="accent4">
                  <a:lumMod val="75000"/>
                </a:schemeClr>
              </a:solidFill>
              <a:latin typeface="Mistral"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1438" y="-24"/>
            <a:ext cx="9001156" cy="1470025"/>
          </a:xfrm>
        </p:spPr>
        <p:style>
          <a:lnRef idx="0">
            <a:schemeClr val="accent3"/>
          </a:lnRef>
          <a:fillRef idx="3">
            <a:schemeClr val="accent3"/>
          </a:fillRef>
          <a:effectRef idx="3">
            <a:schemeClr val="accent3"/>
          </a:effectRef>
          <a:fontRef idx="minor">
            <a:schemeClr val="lt1"/>
          </a:fontRef>
        </p:style>
        <p:txBody>
          <a:bodyPr>
            <a:normAutofit/>
          </a:bodyPr>
          <a:lstStyle/>
          <a:p>
            <a:r>
              <a:rPr lang="sk-SK" sz="3600" dirty="0" smtClean="0">
                <a:latin typeface="Mistral" pitchFamily="66" charset="0"/>
              </a:rPr>
              <a:t>Štítna žľaza / Hypotyreóza – Hashimotova choroba</a:t>
            </a:r>
            <a:endParaRPr lang="sk-SK" sz="3600" dirty="0">
              <a:latin typeface="Mistral" pitchFamily="66" charset="0"/>
            </a:endParaRPr>
          </a:p>
        </p:txBody>
      </p:sp>
      <p:sp>
        <p:nvSpPr>
          <p:cNvPr id="3" name="Podnadpis 2"/>
          <p:cNvSpPr>
            <a:spLocks noGrp="1"/>
          </p:cNvSpPr>
          <p:nvPr>
            <p:ph type="subTitle" idx="1"/>
          </p:nvPr>
        </p:nvSpPr>
        <p:spPr>
          <a:xfrm>
            <a:off x="71406" y="1428736"/>
            <a:ext cx="9001156" cy="2643206"/>
          </a:xfrm>
          <a:solidFill>
            <a:srgbClr val="D4EAC0"/>
          </a:solidFill>
        </p:spPr>
        <p:style>
          <a:lnRef idx="0">
            <a:schemeClr val="accent3"/>
          </a:lnRef>
          <a:fillRef idx="3">
            <a:schemeClr val="accent3"/>
          </a:fillRef>
          <a:effectRef idx="3">
            <a:schemeClr val="accent3"/>
          </a:effectRef>
          <a:fontRef idx="minor">
            <a:schemeClr val="lt1"/>
          </a:fontRef>
        </p:style>
        <p:txBody>
          <a:bodyPr>
            <a:noAutofit/>
          </a:bodyPr>
          <a:lstStyle/>
          <a:p>
            <a:pPr algn="l"/>
            <a:r>
              <a:rPr lang="sk-SK" sz="1400" b="1" dirty="0" smtClean="0">
                <a:solidFill>
                  <a:srgbClr val="7E0000"/>
                </a:solidFill>
              </a:rPr>
              <a:t>POPIS: </a:t>
            </a:r>
          </a:p>
          <a:p>
            <a:pPr algn="l">
              <a:buFont typeface="Arial" pitchFamily="34" charset="0"/>
              <a:buChar char="•"/>
            </a:pPr>
            <a:r>
              <a:rPr lang="sk-SK" sz="1400" b="1" dirty="0" smtClean="0">
                <a:solidFill>
                  <a:srgbClr val="7E0000"/>
                </a:solidFill>
              </a:rPr>
              <a:t>Reguluje metabolizmus</a:t>
            </a:r>
          </a:p>
          <a:p>
            <a:pPr algn="l">
              <a:buFont typeface="Arial" pitchFamily="34" charset="0"/>
              <a:buChar char="•"/>
            </a:pPr>
            <a:r>
              <a:rPr lang="sk-SK" sz="1400" b="1" dirty="0" smtClean="0">
                <a:solidFill>
                  <a:srgbClr val="7E0000"/>
                </a:solidFill>
              </a:rPr>
              <a:t>Detoxikuje</a:t>
            </a:r>
          </a:p>
          <a:p>
            <a:pPr algn="l">
              <a:buFont typeface="Arial" pitchFamily="34" charset="0"/>
              <a:buChar char="•"/>
            </a:pPr>
            <a:r>
              <a:rPr lang="sk-SK" sz="1400" b="1" dirty="0" smtClean="0">
                <a:solidFill>
                  <a:srgbClr val="7E0000"/>
                </a:solidFill>
              </a:rPr>
              <a:t>Obnovuje rovnováhu.</a:t>
            </a:r>
          </a:p>
          <a:p>
            <a:pPr algn="l"/>
            <a:r>
              <a:rPr lang="sk-SK" sz="1400" dirty="0" smtClean="0"/>
              <a:t>Príčinou vzniku ochorenia je najčastejšie autoimunitný chronický zápal štítnej žľazy, tzv. Hashimotova choroba. Za rizikové sú považované stavy po deštrukcii štítnej žľazy (napríklad vplyvom ožarovania) alebo stavy po odstránení štítnej žľazy. Pod vznik ochorenia sa môžu podpísať aj vrodený defekt syntézy hormónov štítnej žľazy, deficit jódu v potrave alebo užívanie niektorých liekov (</a:t>
            </a:r>
            <a:r>
              <a:rPr lang="sk-SK" sz="1400" dirty="0" smtClean="0"/>
              <a:t>po-lieková </a:t>
            </a:r>
            <a:r>
              <a:rPr lang="sk-SK" sz="1400" dirty="0" smtClean="0"/>
              <a:t>hypotyreóza). Následkom agresívnej reakcie buniek imunitného systému je znížená produkcia hormónov štítnej žľazy. Tieto treba samozrejme doplniť, aby mohli správne fungovať všetky telesné funkcie a nedochádzalo k rozvoju nepríjemných a život obmedzujúcich </a:t>
            </a:r>
            <a:r>
              <a:rPr lang="sk-SK" sz="1400" dirty="0" smtClean="0"/>
              <a:t>príznakov. </a:t>
            </a:r>
            <a:r>
              <a:rPr lang="sk-SK" sz="1400" b="1" dirty="0" smtClean="0">
                <a:solidFill>
                  <a:srgbClr val="7E0000"/>
                </a:solidFill>
              </a:rPr>
              <a:t>Môže </a:t>
            </a:r>
            <a:r>
              <a:rPr lang="sk-SK" sz="1400" b="1" dirty="0" smtClean="0">
                <a:solidFill>
                  <a:srgbClr val="7E0000"/>
                </a:solidFill>
              </a:rPr>
              <a:t>spôsobiť </a:t>
            </a:r>
            <a:r>
              <a:rPr lang="sk-SK" sz="1400" b="1" dirty="0" smtClean="0">
                <a:solidFill>
                  <a:srgbClr val="7E0000"/>
                </a:solidFill>
              </a:rPr>
              <a:t>priberanie</a:t>
            </a:r>
            <a:r>
              <a:rPr lang="sk-SK" sz="1400" b="1" dirty="0" smtClean="0">
                <a:solidFill>
                  <a:srgbClr val="7E0000"/>
                </a:solidFill>
              </a:rPr>
              <a:t>, emocionálnu nerovnováhu </a:t>
            </a:r>
            <a:r>
              <a:rPr lang="sk-SK" sz="1400" b="1" dirty="0" smtClean="0">
                <a:solidFill>
                  <a:srgbClr val="7E0000"/>
                </a:solidFill>
              </a:rPr>
              <a:t>(smútok, pocity viny), </a:t>
            </a:r>
            <a:r>
              <a:rPr lang="sk-SK" sz="1400" b="1" dirty="0" smtClean="0">
                <a:solidFill>
                  <a:srgbClr val="7E0000"/>
                </a:solidFill>
              </a:rPr>
              <a:t>depresiu a duševnú alebo fyzickú únavu.</a:t>
            </a:r>
          </a:p>
          <a:p>
            <a:endParaRPr lang="sk-SK" sz="1400" b="1" dirty="0">
              <a:solidFill>
                <a:srgbClr val="7E0000"/>
              </a:solidFill>
            </a:endParaRPr>
          </a:p>
        </p:txBody>
      </p:sp>
      <p:sp>
        <p:nvSpPr>
          <p:cNvPr id="4" name="Podnadpis 2"/>
          <p:cNvSpPr txBox="1">
            <a:spLocks/>
          </p:cNvSpPr>
          <p:nvPr/>
        </p:nvSpPr>
        <p:spPr>
          <a:xfrm>
            <a:off x="71438" y="4000504"/>
            <a:ext cx="9001156" cy="2857496"/>
          </a:xfrm>
          <a:prstGeom prst="rect">
            <a:avLst/>
          </a:prstGeom>
          <a:solidFill>
            <a:srgbClr val="E5F3D9"/>
          </a:solidFill>
        </p:spPr>
        <p:style>
          <a:lnRef idx="0">
            <a:schemeClr val="accent3"/>
          </a:lnRef>
          <a:fillRef idx="3">
            <a:schemeClr val="accent3"/>
          </a:fillRef>
          <a:effectRef idx="3">
            <a:schemeClr val="accent3"/>
          </a:effectRef>
          <a:fontRef idx="minor">
            <a:schemeClr val="lt1"/>
          </a:fontRef>
        </p:style>
        <p:txBody>
          <a:bodyPr vert="horz" lIns="91440" tIns="45720" rIns="91440" bIns="45720" rtlCol="0">
            <a:noAutofit/>
          </a:bodyPr>
          <a:lstStyle/>
          <a:p>
            <a:pPr lvl="0">
              <a:spcBef>
                <a:spcPct val="20000"/>
              </a:spcBef>
              <a:defRPr/>
            </a:pPr>
            <a:r>
              <a:rPr lang="sk-SK" sz="1400" b="1" dirty="0">
                <a:solidFill>
                  <a:srgbClr val="7E0000"/>
                </a:solidFill>
              </a:rPr>
              <a:t>Trvanie stavu: 1-3 rokov</a:t>
            </a:r>
          </a:p>
          <a:p>
            <a:pPr marL="342900" lvl="0" indent="-342900">
              <a:spcBef>
                <a:spcPct val="20000"/>
              </a:spcBef>
              <a:buFont typeface="+mj-lt"/>
              <a:buAutoNum type="arabicPeriod"/>
              <a:defRPr/>
            </a:pPr>
            <a:r>
              <a:rPr lang="sk-SK" sz="1400" dirty="0">
                <a:solidFill>
                  <a:srgbClr val="7E0000"/>
                </a:solidFill>
              </a:rPr>
              <a:t>Na lačný žalúdok 2 kapsle probiotík PB assist, </a:t>
            </a:r>
            <a:r>
              <a:rPr lang="sk-SK" sz="1400" dirty="0" smtClean="0">
                <a:solidFill>
                  <a:srgbClr val="7E0000"/>
                </a:solidFill>
              </a:rPr>
              <a:t>2 kapsle Mito2max, po </a:t>
            </a:r>
            <a:r>
              <a:rPr lang="sk-SK" sz="1400" dirty="0">
                <a:solidFill>
                  <a:srgbClr val="7E0000"/>
                </a:solidFill>
              </a:rPr>
              <a:t>jedle 1-2 kapsle Terrazyne</a:t>
            </a:r>
          </a:p>
          <a:p>
            <a:pPr marL="342900" lvl="0" indent="-342900">
              <a:spcBef>
                <a:spcPct val="20000"/>
              </a:spcBef>
              <a:buFont typeface="+mj-lt"/>
              <a:buAutoNum type="arabicPeriod"/>
              <a:defRPr/>
            </a:pPr>
            <a:r>
              <a:rPr lang="sk-SK" sz="1400" dirty="0">
                <a:solidFill>
                  <a:srgbClr val="7E0000"/>
                </a:solidFill>
              </a:rPr>
              <a:t>Aplikovať vrstvovaním na zátylok, chrbticu a hrdlo 3x denne po 1 kvapke na olejový (kokosový,...základ)</a:t>
            </a:r>
          </a:p>
          <a:p>
            <a:pPr marL="800100" lvl="1" indent="-342900">
              <a:spcBef>
                <a:spcPct val="20000"/>
              </a:spcBef>
              <a:buFont typeface="Arial" pitchFamily="34" charset="0"/>
              <a:buChar char="•"/>
            </a:pPr>
            <a:r>
              <a:rPr lang="sk-SK" sz="1400" b="1" dirty="0" smtClean="0">
                <a:solidFill>
                  <a:srgbClr val="7E0000"/>
                </a:solidFill>
              </a:rPr>
              <a:t>Klinček</a:t>
            </a:r>
          </a:p>
          <a:p>
            <a:pPr marL="800100" lvl="1" indent="-342900">
              <a:spcBef>
                <a:spcPct val="20000"/>
              </a:spcBef>
              <a:buFont typeface="Arial" pitchFamily="34" charset="0"/>
              <a:buChar char="•"/>
            </a:pPr>
            <a:r>
              <a:rPr lang="sk-SK" sz="1400" b="1" dirty="0" smtClean="0">
                <a:solidFill>
                  <a:srgbClr val="7E0000"/>
                </a:solidFill>
              </a:rPr>
              <a:t>Kopaiba</a:t>
            </a:r>
          </a:p>
          <a:p>
            <a:pPr marL="800100" lvl="1" indent="-342900">
              <a:spcBef>
                <a:spcPct val="20000"/>
              </a:spcBef>
              <a:buFont typeface="Arial" pitchFamily="34" charset="0"/>
              <a:buChar char="•"/>
            </a:pPr>
            <a:r>
              <a:rPr lang="sk-SK" sz="1400" b="1" dirty="0" smtClean="0">
                <a:solidFill>
                  <a:srgbClr val="7E0000"/>
                </a:solidFill>
              </a:rPr>
              <a:t>Kurkuma</a:t>
            </a:r>
            <a:endParaRPr lang="sk-SK" sz="1400" b="1" dirty="0">
              <a:solidFill>
                <a:srgbClr val="7E0000"/>
              </a:solidFill>
            </a:endParaRPr>
          </a:p>
          <a:p>
            <a:pPr marL="800100" lvl="1" indent="-342900">
              <a:spcBef>
                <a:spcPct val="20000"/>
              </a:spcBef>
              <a:buFont typeface="Arial" pitchFamily="34" charset="0"/>
              <a:buChar char="•"/>
            </a:pPr>
            <a:r>
              <a:rPr lang="sk-SK" sz="1400" b="1" dirty="0">
                <a:solidFill>
                  <a:srgbClr val="7E0000"/>
                </a:solidFill>
              </a:rPr>
              <a:t>Myrha</a:t>
            </a:r>
          </a:p>
          <a:p>
            <a:pPr marL="800100" lvl="1" indent="-342900">
              <a:spcBef>
                <a:spcPct val="20000"/>
              </a:spcBef>
              <a:buFont typeface="Arial" pitchFamily="34" charset="0"/>
              <a:buChar char="•"/>
            </a:pPr>
            <a:r>
              <a:rPr lang="sk-SK" sz="1400" b="1" dirty="0" smtClean="0">
                <a:solidFill>
                  <a:srgbClr val="7E0000"/>
                </a:solidFill>
              </a:rPr>
              <a:t>Citrónová tráva</a:t>
            </a:r>
          </a:p>
          <a:p>
            <a:pPr marL="342900" lvl="0" indent="-342900">
              <a:spcBef>
                <a:spcPct val="20000"/>
              </a:spcBef>
              <a:buFont typeface="+mj-lt"/>
              <a:buAutoNum type="arabicPeriod"/>
              <a:defRPr/>
            </a:pPr>
            <a:r>
              <a:rPr lang="sk-SK" sz="1400" dirty="0" smtClean="0">
                <a:solidFill>
                  <a:srgbClr val="7E0000"/>
                </a:solidFill>
              </a:rPr>
              <a:t>Ráno </a:t>
            </a:r>
            <a:r>
              <a:rPr lang="sk-SK" sz="1400" dirty="0">
                <a:solidFill>
                  <a:srgbClr val="7E0000"/>
                </a:solidFill>
              </a:rPr>
              <a:t>a večer aplikujte 2-3 </a:t>
            </a:r>
            <a:r>
              <a:rPr lang="sk-SK" sz="1400" dirty="0" err="1">
                <a:solidFill>
                  <a:srgbClr val="7E0000"/>
                </a:solidFill>
              </a:rPr>
              <a:t>kv</a:t>
            </a:r>
            <a:r>
              <a:rPr lang="sk-SK" sz="1400" dirty="0">
                <a:solidFill>
                  <a:srgbClr val="7E0000"/>
                </a:solidFill>
              </a:rPr>
              <a:t>. na chodidlá, zápästie a uši (krížom pravá ruka ľavý spánok a ucho a naopak) </a:t>
            </a:r>
          </a:p>
          <a:p>
            <a:pPr marL="800100" lvl="1" indent="-342900">
              <a:spcBef>
                <a:spcPct val="20000"/>
              </a:spcBef>
              <a:buFont typeface="Arial" pitchFamily="34" charset="0"/>
              <a:buChar char="•"/>
            </a:pPr>
            <a:r>
              <a:rPr lang="sk-SK" sz="1400" dirty="0" err="1" smtClean="0">
                <a:solidFill>
                  <a:srgbClr val="7E0000"/>
                </a:solidFill>
              </a:rPr>
              <a:t>Mito</a:t>
            </a:r>
            <a:r>
              <a:rPr lang="sk-SK" sz="1400" dirty="0" smtClean="0">
                <a:solidFill>
                  <a:srgbClr val="7E0000"/>
                </a:solidFill>
              </a:rPr>
              <a:t> 2 </a:t>
            </a:r>
            <a:r>
              <a:rPr lang="sk-SK" sz="1400" dirty="0" err="1" smtClean="0">
                <a:solidFill>
                  <a:srgbClr val="7E0000"/>
                </a:solidFill>
              </a:rPr>
              <a:t>maxZmes</a:t>
            </a:r>
            <a:r>
              <a:rPr lang="sk-SK" sz="1400" dirty="0" smtClean="0">
                <a:solidFill>
                  <a:srgbClr val="7E0000"/>
                </a:solidFill>
              </a:rPr>
              <a:t> Zendocrine (možno nahradiť 2x denne 2 softgels), </a:t>
            </a:r>
          </a:p>
          <a:p>
            <a:pPr marL="800100" lvl="1" indent="-342900">
              <a:spcBef>
                <a:spcPct val="20000"/>
              </a:spcBef>
              <a:buFont typeface="Arial" pitchFamily="34" charset="0"/>
              <a:buChar char="•"/>
            </a:pPr>
            <a:r>
              <a:rPr lang="sk-SK" sz="1400" dirty="0" smtClean="0">
                <a:solidFill>
                  <a:srgbClr val="7E0000"/>
                </a:solidFill>
              </a:rPr>
              <a:t>Zmes DDR (možno nahradiť 2x denne 2 softgels), </a:t>
            </a:r>
            <a:endParaRPr lang="sk-SK" sz="1400" dirty="0">
              <a:solidFill>
                <a:srgbClr val="7E0000"/>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sk-SK" sz="1400" b="1" i="0" u="none" strike="noStrike" kern="1200" cap="none" spc="0" normalizeH="0" baseline="0" noProof="0" dirty="0" smtClean="0">
              <a:ln>
                <a:noFill/>
              </a:ln>
              <a:solidFill>
                <a:srgbClr val="7E0000"/>
              </a:solidFill>
              <a:effectLst/>
              <a:uLnTx/>
              <a:uFillTx/>
              <a:latin typeface="+mn-lt"/>
              <a:ea typeface="+mn-ea"/>
              <a:cs typeface="+mn-cs"/>
            </a:endParaRPr>
          </a:p>
        </p:txBody>
      </p:sp>
      <p:sp>
        <p:nvSpPr>
          <p:cNvPr id="5" name="Zaoblený obdélník 4"/>
          <p:cNvSpPr/>
          <p:nvPr/>
        </p:nvSpPr>
        <p:spPr>
          <a:xfrm>
            <a:off x="5500694" y="4786322"/>
            <a:ext cx="2857520" cy="1214446"/>
          </a:xfrm>
          <a:prstGeom prst="roundRect">
            <a:avLst/>
          </a:prstGeom>
          <a:solidFill>
            <a:srgbClr val="E5F3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endParaRPr lang="sk-SK" b="1" dirty="0" smtClean="0">
              <a:solidFill>
                <a:srgbClr val="7E0000"/>
              </a:solidFill>
            </a:endParaRPr>
          </a:p>
          <a:p>
            <a:pPr>
              <a:buFont typeface="Arial" pitchFamily="34" charset="0"/>
              <a:buChar char="•"/>
            </a:pPr>
            <a:endParaRPr lang="sk-SK" b="1" dirty="0" smtClean="0">
              <a:solidFill>
                <a:srgbClr val="7E0000"/>
              </a:solidFill>
            </a:endParaRPr>
          </a:p>
          <a:p>
            <a:pPr>
              <a:buFont typeface="Arial" pitchFamily="34" charset="0"/>
              <a:buChar char="•"/>
            </a:pPr>
            <a:r>
              <a:rPr lang="sk-SK" sz="1600" b="1" dirty="0" smtClean="0">
                <a:solidFill>
                  <a:schemeClr val="accent3">
                    <a:lumMod val="50000"/>
                  </a:schemeClr>
                </a:solidFill>
              </a:rPr>
              <a:t>Lemon Myrte</a:t>
            </a:r>
          </a:p>
          <a:p>
            <a:pPr>
              <a:buFont typeface="Arial" pitchFamily="34" charset="0"/>
              <a:buChar char="•"/>
            </a:pPr>
            <a:r>
              <a:rPr lang="sk-SK" sz="1600" b="1" dirty="0" smtClean="0">
                <a:solidFill>
                  <a:schemeClr val="accent3">
                    <a:lumMod val="50000"/>
                  </a:schemeClr>
                </a:solidFill>
              </a:rPr>
              <a:t>Rozmarín</a:t>
            </a:r>
          </a:p>
          <a:p>
            <a:pPr>
              <a:buFont typeface="Arial" pitchFamily="34" charset="0"/>
              <a:buChar char="•"/>
            </a:pPr>
            <a:r>
              <a:rPr lang="sk-SK" sz="1600" b="1" dirty="0" smtClean="0">
                <a:solidFill>
                  <a:schemeClr val="accent3">
                    <a:lumMod val="50000"/>
                  </a:schemeClr>
                </a:solidFill>
              </a:rPr>
              <a:t>Bazalka</a:t>
            </a:r>
          </a:p>
          <a:p>
            <a:pPr>
              <a:buFont typeface="Arial" pitchFamily="34" charset="0"/>
              <a:buChar char="•"/>
            </a:pPr>
            <a:r>
              <a:rPr lang="sk-SK" sz="1600" b="1" dirty="0" smtClean="0">
                <a:solidFill>
                  <a:schemeClr val="accent3">
                    <a:lumMod val="50000"/>
                  </a:schemeClr>
                </a:solidFill>
              </a:rPr>
              <a:t>Citronella</a:t>
            </a:r>
          </a:p>
          <a:p>
            <a:pPr marL="0" lvl="1">
              <a:buFont typeface="Arial" pitchFamily="34" charset="0"/>
              <a:buChar char="•"/>
            </a:pPr>
            <a:r>
              <a:rPr lang="sk-SK" sz="1600" b="1" dirty="0" smtClean="0">
                <a:solidFill>
                  <a:schemeClr val="accent3">
                    <a:lumMod val="50000"/>
                  </a:schemeClr>
                </a:solidFill>
              </a:rPr>
              <a:t>LLV</a:t>
            </a:r>
            <a:endParaRPr lang="sk-SK" sz="1600" b="1" dirty="0">
              <a:solidFill>
                <a:schemeClr val="accent3">
                  <a:lumMod val="50000"/>
                </a:schemeClr>
              </a:solidFill>
            </a:endParaRPr>
          </a:p>
          <a:p>
            <a:endParaRPr lang="sk-SK" b="1" dirty="0" smtClean="0">
              <a:solidFill>
                <a:srgbClr val="7E0000"/>
              </a:solidFill>
            </a:endParaRPr>
          </a:p>
          <a:p>
            <a:pPr algn="ctr"/>
            <a:endParaRPr lang="sk-SK"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1438" y="-24"/>
            <a:ext cx="9001156" cy="1470025"/>
          </a:xfrm>
        </p:spPr>
        <p:style>
          <a:lnRef idx="0">
            <a:schemeClr val="accent4"/>
          </a:lnRef>
          <a:fillRef idx="3">
            <a:schemeClr val="accent4"/>
          </a:fillRef>
          <a:effectRef idx="3">
            <a:schemeClr val="accent4"/>
          </a:effectRef>
          <a:fontRef idx="minor">
            <a:schemeClr val="lt1"/>
          </a:fontRef>
        </p:style>
        <p:txBody>
          <a:bodyPr>
            <a:normAutofit/>
          </a:bodyPr>
          <a:lstStyle/>
          <a:p>
            <a:r>
              <a:rPr lang="sk-SK" sz="3600" dirty="0" smtClean="0">
                <a:latin typeface="Mistral" pitchFamily="66" charset="0"/>
              </a:rPr>
              <a:t>Štítna žľaza / </a:t>
            </a:r>
            <a:r>
              <a:rPr lang="sk-SK" sz="3600" dirty="0" smtClean="0">
                <a:latin typeface="Mistral" pitchFamily="66" charset="0"/>
              </a:rPr>
              <a:t>podpora  imunity</a:t>
            </a:r>
            <a:endParaRPr lang="sk-SK" sz="3600" dirty="0">
              <a:latin typeface="Mistral" pitchFamily="66" charset="0"/>
            </a:endParaRPr>
          </a:p>
        </p:txBody>
      </p:sp>
      <p:sp>
        <p:nvSpPr>
          <p:cNvPr id="3" name="Podnadpis 2"/>
          <p:cNvSpPr>
            <a:spLocks noGrp="1"/>
          </p:cNvSpPr>
          <p:nvPr>
            <p:ph type="subTitle" idx="1"/>
          </p:nvPr>
        </p:nvSpPr>
        <p:spPr>
          <a:xfrm>
            <a:off x="71406" y="1428736"/>
            <a:ext cx="9001156" cy="2857520"/>
          </a:xfrm>
          <a:solidFill>
            <a:srgbClr val="D4EAC0"/>
          </a:solidFill>
        </p:spPr>
        <p:style>
          <a:lnRef idx="0">
            <a:schemeClr val="accent3"/>
          </a:lnRef>
          <a:fillRef idx="3">
            <a:schemeClr val="accent3"/>
          </a:fillRef>
          <a:effectRef idx="3">
            <a:schemeClr val="accent3"/>
          </a:effectRef>
          <a:fontRef idx="minor">
            <a:schemeClr val="lt1"/>
          </a:fontRef>
        </p:style>
        <p:txBody>
          <a:bodyPr>
            <a:noAutofit/>
          </a:bodyPr>
          <a:lstStyle/>
          <a:p>
            <a:pPr algn="l"/>
            <a:r>
              <a:rPr lang="sk-SK" sz="1400" dirty="0" smtClean="0"/>
              <a:t>dōTERRA </a:t>
            </a:r>
            <a:r>
              <a:rPr lang="sk-SK" sz="1400" dirty="0"/>
              <a:t>Mito2Max je patentovaný vzorec štandardizovaných rastlinných extraktov a metabolických kofaktorov, ktorý podporuje zdravú produkciu bunkovej energie. * Mito2Max podporuje optimálnu mitochondriálnu funkciu, * aeróbnu kapacitu a výdrž prirodzene bez použitia škodlivých stimulantov. * Používajte Mito2Max ako zdravý, dlhodobo dlhodobá </a:t>
            </a:r>
            <a:r>
              <a:rPr lang="sk-SK" sz="1400" dirty="0" smtClean="0"/>
              <a:t>alternatíva </a:t>
            </a:r>
            <a:r>
              <a:rPr lang="sk-SK" sz="1400" dirty="0"/>
              <a:t>k </a:t>
            </a:r>
            <a:r>
              <a:rPr lang="sk-SK" sz="1400" dirty="0" smtClean="0"/>
              <a:t>kofeínovým </a:t>
            </a:r>
            <a:r>
              <a:rPr lang="sk-SK" sz="1400" dirty="0"/>
              <a:t>nápojom a doplnkom pre zvýšenie energie a vitality. </a:t>
            </a:r>
            <a:endParaRPr lang="sk-SK" sz="1400" b="1" dirty="0">
              <a:solidFill>
                <a:srgbClr val="7E0000"/>
              </a:solidFill>
            </a:endParaRPr>
          </a:p>
        </p:txBody>
      </p:sp>
      <p:sp>
        <p:nvSpPr>
          <p:cNvPr id="4" name="Podnadpis 2"/>
          <p:cNvSpPr txBox="1">
            <a:spLocks/>
          </p:cNvSpPr>
          <p:nvPr/>
        </p:nvSpPr>
        <p:spPr>
          <a:xfrm>
            <a:off x="0" y="4071942"/>
            <a:ext cx="9001156" cy="2786058"/>
          </a:xfrm>
          <a:prstGeom prst="rect">
            <a:avLst/>
          </a:prstGeom>
          <a:solidFill>
            <a:srgbClr val="E5F3D9"/>
          </a:solidFill>
        </p:spPr>
        <p:style>
          <a:lnRef idx="0">
            <a:schemeClr val="accent3"/>
          </a:lnRef>
          <a:fillRef idx="3">
            <a:schemeClr val="accent3"/>
          </a:fillRef>
          <a:effectRef idx="3">
            <a:schemeClr val="accent3"/>
          </a:effectRef>
          <a:fontRef idx="minor">
            <a:schemeClr val="lt1"/>
          </a:fontRef>
        </p:style>
        <p:txBody>
          <a:bodyPr vert="horz" lIns="91440" tIns="45720" rIns="91440" bIns="45720" rtlCol="0">
            <a:noAutofit/>
          </a:bodyPr>
          <a:lstStyle/>
          <a:p>
            <a:pPr lvl="0">
              <a:spcBef>
                <a:spcPct val="20000"/>
              </a:spcBef>
              <a:defRPr/>
            </a:pPr>
            <a:r>
              <a:rPr lang="sk-SK" sz="1400" b="1" dirty="0">
                <a:solidFill>
                  <a:srgbClr val="7E0000"/>
                </a:solidFill>
              </a:rPr>
              <a:t>Trvanie stavu: 1-3 rokov</a:t>
            </a:r>
          </a:p>
          <a:p>
            <a:pPr marL="342900" lvl="0" indent="-342900">
              <a:spcBef>
                <a:spcPct val="20000"/>
              </a:spcBef>
              <a:buFont typeface="+mj-lt"/>
              <a:buAutoNum type="arabicPeriod"/>
              <a:defRPr/>
            </a:pPr>
            <a:r>
              <a:rPr lang="sk-SK" sz="1400" dirty="0">
                <a:solidFill>
                  <a:srgbClr val="7E0000"/>
                </a:solidFill>
              </a:rPr>
              <a:t>Na lačný žalúdok 2 kapsle probiotík PB assist, </a:t>
            </a:r>
            <a:r>
              <a:rPr lang="sk-SK" sz="1400" dirty="0" smtClean="0">
                <a:solidFill>
                  <a:srgbClr val="7E0000"/>
                </a:solidFill>
              </a:rPr>
              <a:t>2 kapsle Mito2max, po </a:t>
            </a:r>
            <a:r>
              <a:rPr lang="sk-SK" sz="1400" dirty="0">
                <a:solidFill>
                  <a:srgbClr val="7E0000"/>
                </a:solidFill>
              </a:rPr>
              <a:t>jedle 1-2 kapsle Terrazyne</a:t>
            </a:r>
          </a:p>
          <a:p>
            <a:pPr marL="342900" lvl="0" indent="-342900">
              <a:spcBef>
                <a:spcPct val="20000"/>
              </a:spcBef>
              <a:buFont typeface="+mj-lt"/>
              <a:buAutoNum type="arabicPeriod"/>
              <a:defRPr/>
            </a:pPr>
            <a:r>
              <a:rPr lang="sk-SK" sz="1400" dirty="0">
                <a:solidFill>
                  <a:srgbClr val="7E0000"/>
                </a:solidFill>
              </a:rPr>
              <a:t>Aplikovať vrstvovaním na zátylok, chrbticu a hrdlo 3x denne po 1 kvapke na olejový (kokosový,...základ)</a:t>
            </a:r>
          </a:p>
          <a:p>
            <a:pPr marL="800100" lvl="1" indent="-342900">
              <a:spcBef>
                <a:spcPct val="20000"/>
              </a:spcBef>
              <a:buFont typeface="Arial" pitchFamily="34" charset="0"/>
              <a:buChar char="•"/>
            </a:pPr>
            <a:r>
              <a:rPr lang="sk-SK" b="1" dirty="0" smtClean="0">
                <a:solidFill>
                  <a:srgbClr val="7E0000"/>
                </a:solidFill>
              </a:rPr>
              <a:t>Klinček</a:t>
            </a:r>
          </a:p>
          <a:p>
            <a:pPr marL="800100" lvl="1" indent="-342900">
              <a:spcBef>
                <a:spcPct val="20000"/>
              </a:spcBef>
              <a:buFont typeface="Arial" pitchFamily="34" charset="0"/>
              <a:buChar char="•"/>
            </a:pPr>
            <a:r>
              <a:rPr lang="sk-SK" b="1" dirty="0" smtClean="0">
                <a:solidFill>
                  <a:srgbClr val="7E0000"/>
                </a:solidFill>
              </a:rPr>
              <a:t>Kopaiba</a:t>
            </a:r>
          </a:p>
          <a:p>
            <a:pPr marL="800100" lvl="1" indent="-342900">
              <a:spcBef>
                <a:spcPct val="20000"/>
              </a:spcBef>
              <a:buFont typeface="Arial" pitchFamily="34" charset="0"/>
              <a:buChar char="•"/>
            </a:pPr>
            <a:r>
              <a:rPr lang="sk-SK" b="1" dirty="0" smtClean="0">
                <a:solidFill>
                  <a:srgbClr val="7E0000"/>
                </a:solidFill>
              </a:rPr>
              <a:t>Kurkuma</a:t>
            </a:r>
            <a:endParaRPr lang="sk-SK" b="1" dirty="0">
              <a:solidFill>
                <a:srgbClr val="7E0000"/>
              </a:solidFill>
            </a:endParaRPr>
          </a:p>
          <a:p>
            <a:pPr marL="800100" lvl="1" indent="-342900">
              <a:spcBef>
                <a:spcPct val="20000"/>
              </a:spcBef>
              <a:buFont typeface="Arial" pitchFamily="34" charset="0"/>
              <a:buChar char="•"/>
            </a:pPr>
            <a:r>
              <a:rPr lang="sk-SK" b="1" dirty="0">
                <a:solidFill>
                  <a:srgbClr val="7E0000"/>
                </a:solidFill>
              </a:rPr>
              <a:t>Myrha</a:t>
            </a:r>
          </a:p>
          <a:p>
            <a:pPr marL="800100" lvl="1" indent="-342900">
              <a:spcBef>
                <a:spcPct val="20000"/>
              </a:spcBef>
              <a:buFont typeface="Arial" pitchFamily="34" charset="0"/>
              <a:buChar char="•"/>
            </a:pPr>
            <a:r>
              <a:rPr lang="sk-SK" b="1" dirty="0" smtClean="0">
                <a:solidFill>
                  <a:srgbClr val="7E0000"/>
                </a:solidFill>
              </a:rPr>
              <a:t>Citrónová tráva</a:t>
            </a:r>
          </a:p>
          <a:p>
            <a:pPr marL="342900" lvl="0" indent="-342900">
              <a:spcBef>
                <a:spcPct val="20000"/>
              </a:spcBef>
              <a:buFont typeface="+mj-lt"/>
              <a:buAutoNum type="arabicPeriod"/>
              <a:defRPr/>
            </a:pPr>
            <a:r>
              <a:rPr lang="sk-SK" sz="1400" dirty="0" smtClean="0">
                <a:solidFill>
                  <a:srgbClr val="7E0000"/>
                </a:solidFill>
              </a:rPr>
              <a:t>Ráno </a:t>
            </a:r>
            <a:r>
              <a:rPr lang="sk-SK" sz="1400" dirty="0">
                <a:solidFill>
                  <a:srgbClr val="7E0000"/>
                </a:solidFill>
              </a:rPr>
              <a:t>a večer aplikujte 2-3 </a:t>
            </a:r>
            <a:r>
              <a:rPr lang="sk-SK" sz="1400" dirty="0" err="1">
                <a:solidFill>
                  <a:srgbClr val="7E0000"/>
                </a:solidFill>
              </a:rPr>
              <a:t>kv</a:t>
            </a:r>
            <a:r>
              <a:rPr lang="sk-SK" sz="1400" dirty="0">
                <a:solidFill>
                  <a:srgbClr val="7E0000"/>
                </a:solidFill>
              </a:rPr>
              <a:t>. na chodidlá, zápästie a uši (krížom pravá ruka ľavý spánok a ucho a naopak) </a:t>
            </a:r>
          </a:p>
          <a:p>
            <a:pPr marL="800100" lvl="1" indent="-342900">
              <a:spcBef>
                <a:spcPct val="20000"/>
              </a:spcBef>
              <a:buFont typeface="Arial" pitchFamily="34" charset="0"/>
              <a:buChar char="•"/>
            </a:pPr>
            <a:r>
              <a:rPr lang="sk-SK" sz="1400" dirty="0" err="1" smtClean="0">
                <a:solidFill>
                  <a:srgbClr val="7E0000"/>
                </a:solidFill>
              </a:rPr>
              <a:t>Mito</a:t>
            </a:r>
            <a:r>
              <a:rPr lang="sk-SK" sz="1400" dirty="0" smtClean="0">
                <a:solidFill>
                  <a:srgbClr val="7E0000"/>
                </a:solidFill>
              </a:rPr>
              <a:t> 2 </a:t>
            </a:r>
            <a:r>
              <a:rPr lang="sk-SK" sz="1400" dirty="0" err="1" smtClean="0">
                <a:solidFill>
                  <a:srgbClr val="7E0000"/>
                </a:solidFill>
              </a:rPr>
              <a:t>maxZmes</a:t>
            </a:r>
            <a:r>
              <a:rPr lang="sk-SK" sz="1400" dirty="0" smtClean="0">
                <a:solidFill>
                  <a:srgbClr val="7E0000"/>
                </a:solidFill>
              </a:rPr>
              <a:t> Zendocrine (možno nahradiť 2x denne 2 softgels), </a:t>
            </a:r>
          </a:p>
          <a:p>
            <a:pPr marL="800100" lvl="1" indent="-342900">
              <a:spcBef>
                <a:spcPct val="20000"/>
              </a:spcBef>
              <a:buFont typeface="Arial" pitchFamily="34" charset="0"/>
              <a:buChar char="•"/>
            </a:pPr>
            <a:r>
              <a:rPr lang="sk-SK" sz="1400" dirty="0" smtClean="0">
                <a:solidFill>
                  <a:srgbClr val="7E0000"/>
                </a:solidFill>
              </a:rPr>
              <a:t>Zmes DDR (možno nahradiť 2x denne 2 softgels), </a:t>
            </a:r>
            <a:endParaRPr lang="sk-SK" sz="1400" dirty="0">
              <a:solidFill>
                <a:srgbClr val="7E0000"/>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sk-SK" sz="1400" b="1" i="0" u="none" strike="noStrike" kern="1200" cap="none" spc="0" normalizeH="0" baseline="0" noProof="0" dirty="0" smtClean="0">
              <a:ln>
                <a:noFill/>
              </a:ln>
              <a:solidFill>
                <a:srgbClr val="7E0000"/>
              </a:solidFill>
              <a:effectLst/>
              <a:uLnTx/>
              <a:uFillTx/>
              <a:latin typeface="+mn-lt"/>
              <a:ea typeface="+mn-ea"/>
              <a:cs typeface="+mn-cs"/>
            </a:endParaRPr>
          </a:p>
        </p:txBody>
      </p:sp>
      <p:sp>
        <p:nvSpPr>
          <p:cNvPr id="5" name="Zaoblený obdélník 4"/>
          <p:cNvSpPr/>
          <p:nvPr/>
        </p:nvSpPr>
        <p:spPr>
          <a:xfrm>
            <a:off x="5000628" y="4929198"/>
            <a:ext cx="3143272" cy="1428760"/>
          </a:xfrm>
          <a:prstGeom prst="roundRect">
            <a:avLst/>
          </a:prstGeom>
          <a:solidFill>
            <a:srgbClr val="E5F3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endParaRPr lang="sk-SK" b="1" dirty="0" smtClean="0">
              <a:solidFill>
                <a:srgbClr val="7E0000"/>
              </a:solidFill>
            </a:endParaRPr>
          </a:p>
          <a:p>
            <a:pPr>
              <a:buFont typeface="Arial" pitchFamily="34" charset="0"/>
              <a:buChar char="•"/>
            </a:pPr>
            <a:endParaRPr lang="sk-SK" b="1" dirty="0" smtClean="0">
              <a:solidFill>
                <a:srgbClr val="7E0000"/>
              </a:solidFill>
            </a:endParaRPr>
          </a:p>
          <a:p>
            <a:pPr>
              <a:buFont typeface="Arial" pitchFamily="34" charset="0"/>
              <a:buChar char="•"/>
            </a:pPr>
            <a:r>
              <a:rPr lang="sk-SK" b="1" dirty="0" smtClean="0">
                <a:solidFill>
                  <a:schemeClr val="accent3">
                    <a:lumMod val="50000"/>
                  </a:schemeClr>
                </a:solidFill>
              </a:rPr>
              <a:t>Lemon Myrte</a:t>
            </a:r>
          </a:p>
          <a:p>
            <a:pPr>
              <a:buFont typeface="Arial" pitchFamily="34" charset="0"/>
              <a:buChar char="•"/>
            </a:pPr>
            <a:r>
              <a:rPr lang="sk-SK" b="1" dirty="0" smtClean="0">
                <a:solidFill>
                  <a:schemeClr val="accent3">
                    <a:lumMod val="50000"/>
                  </a:schemeClr>
                </a:solidFill>
              </a:rPr>
              <a:t>Rozmarín</a:t>
            </a:r>
          </a:p>
          <a:p>
            <a:pPr>
              <a:buFont typeface="Arial" pitchFamily="34" charset="0"/>
              <a:buChar char="•"/>
            </a:pPr>
            <a:r>
              <a:rPr lang="sk-SK" b="1" dirty="0" smtClean="0">
                <a:solidFill>
                  <a:schemeClr val="accent3">
                    <a:lumMod val="50000"/>
                  </a:schemeClr>
                </a:solidFill>
              </a:rPr>
              <a:t>Bazalka</a:t>
            </a:r>
          </a:p>
          <a:p>
            <a:pPr>
              <a:buFont typeface="Arial" pitchFamily="34" charset="0"/>
              <a:buChar char="•"/>
            </a:pPr>
            <a:r>
              <a:rPr lang="sk-SK" b="1" dirty="0" smtClean="0">
                <a:solidFill>
                  <a:schemeClr val="accent3">
                    <a:lumMod val="50000"/>
                  </a:schemeClr>
                </a:solidFill>
              </a:rPr>
              <a:t>Citronella</a:t>
            </a:r>
          </a:p>
          <a:p>
            <a:pPr marL="0" lvl="1">
              <a:buFont typeface="Arial" pitchFamily="34" charset="0"/>
              <a:buChar char="•"/>
            </a:pPr>
            <a:r>
              <a:rPr lang="sk-SK" b="1" dirty="0" smtClean="0">
                <a:solidFill>
                  <a:schemeClr val="accent3">
                    <a:lumMod val="50000"/>
                  </a:schemeClr>
                </a:solidFill>
              </a:rPr>
              <a:t>LLV</a:t>
            </a:r>
            <a:endParaRPr lang="sk-SK" b="1" dirty="0">
              <a:solidFill>
                <a:schemeClr val="accent3">
                  <a:lumMod val="50000"/>
                </a:schemeClr>
              </a:solidFill>
            </a:endParaRPr>
          </a:p>
          <a:p>
            <a:endParaRPr lang="sk-SK" b="1" dirty="0" smtClean="0">
              <a:solidFill>
                <a:srgbClr val="7E0000"/>
              </a:solidFill>
            </a:endParaRPr>
          </a:p>
          <a:p>
            <a:pPr algn="ctr"/>
            <a:endParaRPr lang="sk-SK" b="1" dirty="0"/>
          </a:p>
        </p:txBody>
      </p:sp>
      <p:pic>
        <p:nvPicPr>
          <p:cNvPr id="102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429520" y="2143116"/>
            <a:ext cx="1371548" cy="187007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357950" y="2071678"/>
            <a:ext cx="1214446" cy="2021205"/>
          </a:xfrm>
          <a:prstGeom prst="rect">
            <a:avLst/>
          </a:prstGeom>
          <a:noFill/>
          <a:ln w="9525">
            <a:noFill/>
            <a:miter lim="800000"/>
            <a:headEnd/>
            <a:tailEnd/>
          </a:ln>
          <a:effectLst/>
        </p:spPr>
      </p:pic>
      <p:pic>
        <p:nvPicPr>
          <p:cNvPr id="1029" name="Picture 5" descr="DoTerra PB Assist Probiotic Defence Formula Support Healthy Digestive  Functions | eBay"/>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643438" y="2603890"/>
            <a:ext cx="1214446" cy="1396613"/>
          </a:xfrm>
          <a:prstGeom prst="rect">
            <a:avLst/>
          </a:prstGeom>
          <a:noFill/>
        </p:spPr>
      </p:pic>
      <p:pic>
        <p:nvPicPr>
          <p:cNvPr id="1030" name="Picture 6"/>
          <p:cNvPicPr>
            <a:picLocks noChangeAspect="1" noChangeArrowheads="1"/>
          </p:cNvPicPr>
          <p:nvPr/>
        </p:nvPicPr>
        <p:blipFill>
          <a:blip r:embed="rId5"/>
          <a:srcRect/>
          <a:stretch>
            <a:fillRect/>
          </a:stretch>
        </p:blipFill>
        <p:spPr bwMode="auto">
          <a:xfrm>
            <a:off x="3643306" y="2643182"/>
            <a:ext cx="1143008" cy="1344395"/>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cstate="print">
            <a:clrChange>
              <a:clrFrom>
                <a:srgbClr val="FEFEFE"/>
              </a:clrFrom>
              <a:clrTo>
                <a:srgbClr val="FEFEFE">
                  <a:alpha val="0"/>
                </a:srgbClr>
              </a:clrTo>
            </a:clrChange>
          </a:blip>
          <a:srcRect/>
          <a:stretch>
            <a:fillRect/>
          </a:stretch>
        </p:blipFill>
        <p:spPr bwMode="auto">
          <a:xfrm>
            <a:off x="1357290" y="2500306"/>
            <a:ext cx="1091053" cy="1500198"/>
          </a:xfrm>
          <a:prstGeom prst="rect">
            <a:avLst/>
          </a:prstGeom>
          <a:noFill/>
          <a:ln w="9525">
            <a:noFill/>
            <a:miter lim="800000"/>
            <a:headEnd/>
            <a:tailEnd/>
          </a:ln>
          <a:effectLst/>
        </p:spPr>
      </p:pic>
      <p:pic>
        <p:nvPicPr>
          <p:cNvPr id="1034" name="Picture 10"/>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357422" y="2357430"/>
            <a:ext cx="1285884" cy="1609304"/>
          </a:xfrm>
          <a:prstGeom prst="rect">
            <a:avLst/>
          </a:prstGeom>
          <a:noFill/>
          <a:ln w="9525">
            <a:noFill/>
            <a:miter lim="800000"/>
            <a:headEnd/>
            <a:tailEnd/>
          </a:ln>
          <a:effectLst/>
        </p:spPr>
      </p:pic>
      <p:pic>
        <p:nvPicPr>
          <p:cNvPr id="1037" name="Picture 1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500694" y="2396492"/>
            <a:ext cx="1071570" cy="818194"/>
          </a:xfrm>
          <a:prstGeom prst="rect">
            <a:avLst/>
          </a:prstGeom>
          <a:noFill/>
          <a:ln w="9525">
            <a:noFill/>
            <a:miter lim="800000"/>
            <a:headEnd/>
            <a:tailEnd/>
          </a:ln>
          <a:effectLst/>
        </p:spPr>
      </p:pic>
      <p:pic>
        <p:nvPicPr>
          <p:cNvPr id="1038" name="Picture 14"/>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71406" y="2372800"/>
            <a:ext cx="1290665" cy="16277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215206" y="3357562"/>
            <a:ext cx="2264268" cy="2928958"/>
          </a:xfrm>
          <a:prstGeom prst="rect">
            <a:avLst/>
          </a:prstGeom>
          <a:noFill/>
          <a:ln w="9525">
            <a:noFill/>
            <a:miter lim="800000"/>
            <a:headEnd/>
            <a:tailEnd/>
          </a:ln>
          <a:effectLst/>
        </p:spPr>
      </p:pic>
      <p:pic>
        <p:nvPicPr>
          <p:cNvPr id="4" name="Obrázek 3" descr="F:\bkt\flower-essense.gif"/>
          <p:cNvPicPr/>
          <p:nvPr/>
        </p:nvPicPr>
        <p:blipFill>
          <a:blip r:embed="rId3"/>
          <a:srcRect/>
          <a:stretch>
            <a:fillRect/>
          </a:stretch>
        </p:blipFill>
        <p:spPr bwMode="auto">
          <a:xfrm>
            <a:off x="1357290" y="285728"/>
            <a:ext cx="6500858" cy="6357982"/>
          </a:xfrm>
          <a:prstGeom prst="rect">
            <a:avLst/>
          </a:prstGeom>
          <a:noFill/>
          <a:ln w="9525">
            <a:noFill/>
            <a:miter lim="800000"/>
            <a:headEnd/>
            <a:tailEnd/>
          </a:ln>
        </p:spPr>
      </p:pic>
      <p:pic>
        <p:nvPicPr>
          <p:cNvPr id="3" name="Picture 3"/>
          <p:cNvPicPr>
            <a:picLocks noChangeAspect="1" noChangeArrowheads="1"/>
          </p:cNvPicPr>
          <p:nvPr/>
        </p:nvPicPr>
        <p:blipFill>
          <a:blip r:embed="rId4">
            <a:clrChange>
              <a:clrFrom>
                <a:srgbClr val="FFFFFF"/>
              </a:clrFrom>
              <a:clrTo>
                <a:srgbClr val="FFFFFF">
                  <a:alpha val="0"/>
                </a:srgbClr>
              </a:clrTo>
            </a:clrChange>
            <a:lum bright="-30000" contrast="40000"/>
          </a:blip>
          <a:srcRect/>
          <a:stretch>
            <a:fillRect/>
          </a:stretch>
        </p:blipFill>
        <p:spPr bwMode="auto">
          <a:xfrm>
            <a:off x="2928926" y="1857364"/>
            <a:ext cx="3500462" cy="3049599"/>
          </a:xfrm>
          <a:prstGeom prst="roundRect">
            <a:avLst/>
          </a:prstGeom>
          <a:noFill/>
          <a:ln w="9525">
            <a:noFill/>
            <a:miter lim="800000"/>
            <a:headEnd/>
            <a:tailEnd/>
          </a:ln>
          <a:effectLst/>
        </p:spPr>
      </p:pic>
      <p:pic>
        <p:nvPicPr>
          <p:cNvPr id="7" name="Picture 2" descr="https://www.barevnysvet.eu/fotky9283/fotos/_vyr_3be57.jpg"/>
          <p:cNvPicPr>
            <a:picLocks noChangeAspect="1" noChangeArrowheads="1"/>
          </p:cNvPicPr>
          <p:nvPr/>
        </p:nvPicPr>
        <p:blipFill>
          <a:blip r:embed="rId5">
            <a:clrChange>
              <a:clrFrom>
                <a:srgbClr val="FDFFFE"/>
              </a:clrFrom>
              <a:clrTo>
                <a:srgbClr val="FDFFFE">
                  <a:alpha val="0"/>
                </a:srgbClr>
              </a:clrTo>
            </a:clrChange>
          </a:blip>
          <a:srcRect/>
          <a:stretch>
            <a:fillRect/>
          </a:stretch>
        </p:blipFill>
        <p:spPr bwMode="auto">
          <a:xfrm>
            <a:off x="5857884" y="3786190"/>
            <a:ext cx="914400" cy="2133601"/>
          </a:xfrm>
          <a:prstGeom prst="rect">
            <a:avLst/>
          </a:prstGeom>
          <a:noFill/>
        </p:spPr>
      </p:pic>
      <p:pic>
        <p:nvPicPr>
          <p:cNvPr id="8" name="Picture 4" descr="24 - Common Cuttlefish "/>
          <p:cNvPicPr>
            <a:picLocks noChangeAspect="1" noChangeArrowheads="1"/>
          </p:cNvPicPr>
          <p:nvPr/>
        </p:nvPicPr>
        <p:blipFill>
          <a:blip r:embed="rId6">
            <a:clrChange>
              <a:clrFrom>
                <a:srgbClr val="FAFBFF"/>
              </a:clrFrom>
              <a:clrTo>
                <a:srgbClr val="FAFBFF">
                  <a:alpha val="0"/>
                </a:srgbClr>
              </a:clrTo>
            </a:clrChange>
          </a:blip>
          <a:srcRect/>
          <a:stretch>
            <a:fillRect/>
          </a:stretch>
        </p:blipFill>
        <p:spPr bwMode="auto">
          <a:xfrm>
            <a:off x="6429388" y="2500306"/>
            <a:ext cx="1490688" cy="2817048"/>
          </a:xfrm>
          <a:prstGeom prst="rect">
            <a:avLst/>
          </a:prstGeom>
          <a:noFill/>
        </p:spPr>
      </p:pic>
      <p:pic>
        <p:nvPicPr>
          <p:cNvPr id="1030" name="Picture 6" descr="Kvintesence 09 - Orion a Angelika 2,5 ml"/>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7000892" y="2714620"/>
            <a:ext cx="1638300" cy="2667000"/>
          </a:xfrm>
          <a:prstGeom prst="rect">
            <a:avLst/>
          </a:prstGeom>
          <a:noFill/>
        </p:spPr>
      </p:pic>
      <p:pic>
        <p:nvPicPr>
          <p:cNvPr id="1028" name="Picture 4" descr="dōTERRA Grapefruit Essential Oil - 15ml – Do Essential Oils UK - dōTERRA  Wellness Advocate Site"/>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072198" y="4786322"/>
            <a:ext cx="1120792" cy="2071678"/>
          </a:xfrm>
          <a:prstGeom prst="rect">
            <a:avLst/>
          </a:prstGeom>
          <a:noFill/>
        </p:spPr>
      </p:pic>
      <p:pic>
        <p:nvPicPr>
          <p:cNvPr id="1032" name="Picture 8" descr="Kvintesence 09 - Orion a Angelika 25 ml"/>
          <p:cNvPicPr>
            <a:picLocks noChangeAspect="1" noChangeArrowheads="1"/>
          </p:cNvPicPr>
          <p:nvPr/>
        </p:nvPicPr>
        <p:blipFill>
          <a:blip r:embed="rId9">
            <a:clrChange>
              <a:clrFrom>
                <a:srgbClr val="FEFEFE"/>
              </a:clrFrom>
              <a:clrTo>
                <a:srgbClr val="FEFEFE">
                  <a:alpha val="0"/>
                </a:srgbClr>
              </a:clrTo>
            </a:clrChange>
          </a:blip>
          <a:srcRect/>
          <a:stretch>
            <a:fillRect/>
          </a:stretch>
        </p:blipFill>
        <p:spPr bwMode="auto">
          <a:xfrm>
            <a:off x="6643702" y="3786190"/>
            <a:ext cx="1723774" cy="2714604"/>
          </a:xfrm>
          <a:prstGeom prst="rect">
            <a:avLst/>
          </a:prstGeom>
          <a:noFill/>
        </p:spPr>
      </p:pic>
      <p:pic>
        <p:nvPicPr>
          <p:cNvPr id="5" name="Picture 3"/>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6707045" y="3929042"/>
            <a:ext cx="2436955" cy="2928958"/>
          </a:xfrm>
          <a:prstGeom prst="rect">
            <a:avLst/>
          </a:prstGeom>
          <a:noFill/>
          <a:ln w="9525">
            <a:noFill/>
            <a:miter lim="800000"/>
            <a:headEnd/>
            <a:tailEnd/>
          </a:ln>
          <a:effectLst/>
        </p:spPr>
      </p:pic>
      <p:pic>
        <p:nvPicPr>
          <p:cNvPr id="1034" name="Picture 10" descr="dōTERRA Blue Tansy Essential Oil Blend - 5ml – Do Essential Oils Europe -  dōTERRA Wellness Advocate Site"/>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5223393" y="4800629"/>
            <a:ext cx="1134557" cy="2057371"/>
          </a:xfrm>
          <a:prstGeom prst="rect">
            <a:avLst/>
          </a:prstGeom>
          <a:noFill/>
        </p:spPr>
      </p:pic>
      <p:sp>
        <p:nvSpPr>
          <p:cNvPr id="14" name="TextovéPole 13"/>
          <p:cNvSpPr txBox="1"/>
          <p:nvPr/>
        </p:nvSpPr>
        <p:spPr>
          <a:xfrm>
            <a:off x="1437252" y="6191928"/>
            <a:ext cx="4143404" cy="523220"/>
          </a:xfrm>
          <a:prstGeom prst="rect">
            <a:avLst/>
          </a:prstGeom>
          <a:noFill/>
        </p:spPr>
        <p:txBody>
          <a:bodyPr wrap="square" rtlCol="0">
            <a:spAutoFit/>
          </a:bodyPr>
          <a:lstStyle/>
          <a:p>
            <a:r>
              <a:rPr lang="sk-SK" sz="2800" b="1" dirty="0" smtClean="0">
                <a:solidFill>
                  <a:schemeClr val="tx2">
                    <a:lumMod val="50000"/>
                  </a:schemeClr>
                </a:solidFill>
                <a:latin typeface="Mistral" pitchFamily="66" charset="0"/>
              </a:rPr>
              <a:t>Esencia (podstata) </a:t>
            </a:r>
            <a:r>
              <a:rPr lang="sk-SK" sz="2800" b="1" dirty="0" smtClean="0">
                <a:solidFill>
                  <a:schemeClr val="tx2">
                    <a:lumMod val="50000"/>
                  </a:schemeClr>
                </a:solidFill>
                <a:latin typeface="Mistral" pitchFamily="66" charset="0"/>
              </a:rPr>
              <a:t>rovnováhy</a:t>
            </a:r>
            <a:endParaRPr lang="sk-SK" sz="2800" b="1" dirty="0">
              <a:solidFill>
                <a:schemeClr val="tx2">
                  <a:lumMod val="50000"/>
                </a:schemeClr>
              </a:solidFill>
              <a:latin typeface="Mistral" pitchFamily="66" charset="0"/>
            </a:endParaRPr>
          </a:p>
        </p:txBody>
      </p:sp>
      <p:pic>
        <p:nvPicPr>
          <p:cNvPr id="1036" name="Picture 12" descr="Essential Oils Archives - Essential Oils With Betsy"/>
          <p:cNvPicPr>
            <a:picLocks noChangeAspect="1" noChangeArrowheads="1"/>
          </p:cNvPicPr>
          <p:nvPr/>
        </p:nvPicPr>
        <p:blipFill>
          <a:blip r:embed="rId12">
            <a:clrChange>
              <a:clrFrom>
                <a:srgbClr val="CC9999"/>
              </a:clrFrom>
              <a:clrTo>
                <a:srgbClr val="CC9999">
                  <a:alpha val="0"/>
                </a:srgbClr>
              </a:clrTo>
            </a:clrChange>
            <a:lum bright="20000" contrast="40000"/>
          </a:blip>
          <a:srcRect/>
          <a:stretch>
            <a:fillRect/>
          </a:stretch>
        </p:blipFill>
        <p:spPr bwMode="auto">
          <a:xfrm>
            <a:off x="0" y="4500570"/>
            <a:ext cx="1285868" cy="1928802"/>
          </a:xfrm>
          <a:prstGeom prst="rect">
            <a:avLst/>
          </a:prstGeom>
          <a:noFill/>
        </p:spPr>
      </p:pic>
      <p:pic>
        <p:nvPicPr>
          <p:cNvPr id="15" name="Picture 3" descr="E:\bkt\bk1.jpg"/>
          <p:cNvPicPr>
            <a:picLocks noChangeAspect="1" noChangeArrowheads="1"/>
          </p:cNvPicPr>
          <p:nvPr/>
        </p:nvPicPr>
        <p:blipFill>
          <a:blip r:embed="rId13">
            <a:clrChange>
              <a:clrFrom>
                <a:srgbClr val="222419"/>
              </a:clrFrom>
              <a:clrTo>
                <a:srgbClr val="222419">
                  <a:alpha val="0"/>
                </a:srgbClr>
              </a:clrTo>
            </a:clrChange>
          </a:blip>
          <a:srcRect/>
          <a:stretch>
            <a:fillRect/>
          </a:stretch>
        </p:blipFill>
        <p:spPr bwMode="auto">
          <a:xfrm>
            <a:off x="0" y="3357562"/>
            <a:ext cx="4386273" cy="2403041"/>
          </a:xfrm>
          <a:prstGeom prst="ellipse">
            <a:avLst/>
          </a:prstGeom>
          <a:ln>
            <a:noFill/>
          </a:ln>
          <a:effectLst>
            <a:softEdge rad="112500"/>
          </a:effectLst>
        </p:spPr>
      </p:pic>
      <p:sp>
        <p:nvSpPr>
          <p:cNvPr id="16" name="TextovéPole 15"/>
          <p:cNvSpPr txBox="1"/>
          <p:nvPr/>
        </p:nvSpPr>
        <p:spPr>
          <a:xfrm>
            <a:off x="214282" y="500042"/>
            <a:ext cx="2949846" cy="461665"/>
          </a:xfrm>
          <a:prstGeom prst="rect">
            <a:avLst/>
          </a:prstGeom>
          <a:noFill/>
        </p:spPr>
        <p:txBody>
          <a:bodyPr wrap="none" rtlCol="0">
            <a:spAutoFit/>
          </a:bodyPr>
          <a:lstStyle/>
          <a:p>
            <a:r>
              <a:rPr lang="sk-SK" sz="2400" dirty="0" smtClean="0">
                <a:solidFill>
                  <a:srgbClr val="FF0000"/>
                </a:solidFill>
                <a:latin typeface="Mistral" pitchFamily="66" charset="0"/>
              </a:rPr>
              <a:t>Iné možnosti harmonizácie </a:t>
            </a:r>
            <a:endParaRPr lang="sk-SK" sz="2400" dirty="0">
              <a:solidFill>
                <a:srgbClr val="FF0000"/>
              </a:solidFill>
              <a:latin typeface="Mistral" pitchFamily="66" charset="0"/>
            </a:endParaRPr>
          </a:p>
        </p:txBody>
      </p:sp>
      <p:pic>
        <p:nvPicPr>
          <p:cNvPr id="17" name="Picture 2" descr="E:\bkt\bk.jpg"/>
          <p:cNvPicPr>
            <a:picLocks noChangeAspect="1" noChangeArrowheads="1"/>
          </p:cNvPicPr>
          <p:nvPr/>
        </p:nvPicPr>
        <p:blipFill>
          <a:blip r:embed="rId14">
            <a:clrChange>
              <a:clrFrom>
                <a:srgbClr val="FFFEE9"/>
              </a:clrFrom>
              <a:clrTo>
                <a:srgbClr val="FFFEE9">
                  <a:alpha val="0"/>
                </a:srgbClr>
              </a:clrTo>
            </a:clrChange>
          </a:blip>
          <a:srcRect/>
          <a:stretch>
            <a:fillRect/>
          </a:stretch>
        </p:blipFill>
        <p:spPr bwMode="auto">
          <a:xfrm>
            <a:off x="142844" y="2786058"/>
            <a:ext cx="2786082" cy="1671649"/>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ovéPole 15"/>
          <p:cNvSpPr txBox="1"/>
          <p:nvPr/>
        </p:nvSpPr>
        <p:spPr>
          <a:xfrm>
            <a:off x="7715272" y="3811036"/>
            <a:ext cx="1428728" cy="3046988"/>
          </a:xfrm>
          <a:prstGeom prst="rect">
            <a:avLst/>
          </a:prstGeom>
        </p:spPr>
        <p:style>
          <a:lnRef idx="0">
            <a:scrgbClr r="0" g="0" b="0"/>
          </a:lnRef>
          <a:fillRef idx="1003">
            <a:schemeClr val="lt1"/>
          </a:fillRef>
          <a:effectRef idx="0">
            <a:scrgbClr r="0" g="0" b="0"/>
          </a:effectRef>
          <a:fontRef idx="major"/>
        </p:style>
        <p:txBody>
          <a:bodyPr wrap="square" rtlCol="0">
            <a:spAutoFit/>
          </a:bodyPr>
          <a:lstStyle/>
          <a:p>
            <a:pPr>
              <a:lnSpc>
                <a:spcPct val="200000"/>
              </a:lnSpc>
            </a:pPr>
            <a:r>
              <a:rPr lang="sk-SK" sz="1600" dirty="0" smtClean="0"/>
              <a:t>Pľúca</a:t>
            </a:r>
          </a:p>
          <a:p>
            <a:pPr>
              <a:lnSpc>
                <a:spcPct val="200000"/>
              </a:lnSpc>
            </a:pPr>
            <a:r>
              <a:rPr lang="sk-SK" sz="1600" dirty="0" smtClean="0"/>
              <a:t>Hrubé črevo</a:t>
            </a:r>
          </a:p>
          <a:p>
            <a:pPr>
              <a:lnSpc>
                <a:spcPct val="200000"/>
              </a:lnSpc>
            </a:pPr>
            <a:r>
              <a:rPr lang="sk-SK" sz="1600" dirty="0" smtClean="0"/>
              <a:t>Tenké črevo</a:t>
            </a:r>
          </a:p>
          <a:p>
            <a:pPr>
              <a:lnSpc>
                <a:spcPct val="200000"/>
              </a:lnSpc>
            </a:pPr>
            <a:r>
              <a:rPr lang="sk-SK" sz="1600" dirty="0" smtClean="0"/>
              <a:t>Žiaľ</a:t>
            </a:r>
          </a:p>
          <a:p>
            <a:pPr>
              <a:lnSpc>
                <a:spcPct val="200000"/>
              </a:lnSpc>
            </a:pPr>
            <a:r>
              <a:rPr lang="sk-SK" sz="1600" dirty="0" smtClean="0"/>
              <a:t>Beznádej</a:t>
            </a:r>
          </a:p>
          <a:p>
            <a:pPr>
              <a:lnSpc>
                <a:spcPct val="200000"/>
              </a:lnSpc>
            </a:pPr>
            <a:r>
              <a:rPr lang="sk-SK" sz="1600" dirty="0" smtClean="0"/>
              <a:t>Smútok</a:t>
            </a:r>
          </a:p>
        </p:txBody>
      </p:sp>
      <p:pic>
        <p:nvPicPr>
          <p:cNvPr id="1029" name="Picture 5"/>
          <p:cNvPicPr>
            <a:picLocks noChangeAspect="1" noChangeArrowheads="1"/>
          </p:cNvPicPr>
          <p:nvPr/>
        </p:nvPicPr>
        <p:blipFill>
          <a:blip r:embed="rId2"/>
          <a:stretch>
            <a:fillRect/>
          </a:stretch>
        </p:blipFill>
        <p:spPr bwMode="auto">
          <a:xfrm>
            <a:off x="5971980" y="3929066"/>
            <a:ext cx="1748954" cy="2928935"/>
          </a:xfrm>
          <a:prstGeom prst="rect">
            <a:avLst/>
          </a:prstGeom>
          <a:ln/>
        </p:spPr>
        <p:style>
          <a:lnRef idx="0">
            <a:schemeClr val="accent5"/>
          </a:lnRef>
          <a:fillRef idx="3">
            <a:schemeClr val="accent5"/>
          </a:fillRef>
          <a:effectRef idx="3">
            <a:schemeClr val="accent5"/>
          </a:effectRef>
          <a:fontRef idx="minor">
            <a:schemeClr val="lt1"/>
          </a:fontRef>
        </p:style>
      </p:pic>
      <p:sp>
        <p:nvSpPr>
          <p:cNvPr id="18" name="Elipsa 17"/>
          <p:cNvSpPr/>
          <p:nvPr/>
        </p:nvSpPr>
        <p:spPr>
          <a:xfrm>
            <a:off x="3157534" y="3214686"/>
            <a:ext cx="3057540" cy="300039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sk-SK"/>
          </a:p>
        </p:txBody>
      </p:sp>
      <p:sp>
        <p:nvSpPr>
          <p:cNvPr id="15" name="TextovéPole 14"/>
          <p:cNvSpPr txBox="1"/>
          <p:nvPr/>
        </p:nvSpPr>
        <p:spPr>
          <a:xfrm>
            <a:off x="1857356" y="5103698"/>
            <a:ext cx="1143008" cy="175432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200000"/>
              </a:lnSpc>
            </a:pPr>
            <a:r>
              <a:rPr lang="sk-SK" dirty="0" smtClean="0"/>
              <a:t>Obličky</a:t>
            </a:r>
          </a:p>
          <a:p>
            <a:pPr>
              <a:lnSpc>
                <a:spcPct val="200000"/>
              </a:lnSpc>
            </a:pPr>
            <a:r>
              <a:rPr lang="sk-SK" dirty="0" smtClean="0"/>
              <a:t>MM</a:t>
            </a:r>
          </a:p>
          <a:p>
            <a:pPr>
              <a:lnSpc>
                <a:spcPct val="200000"/>
              </a:lnSpc>
            </a:pPr>
            <a:r>
              <a:rPr lang="sk-SK" dirty="0" smtClean="0"/>
              <a:t>Strach</a:t>
            </a:r>
            <a:endParaRPr lang="sk-SK" dirty="0"/>
          </a:p>
        </p:txBody>
      </p:sp>
      <p:pic>
        <p:nvPicPr>
          <p:cNvPr id="1031" name="Picture 7"/>
          <p:cNvPicPr>
            <a:picLocks noChangeAspect="1" noChangeArrowheads="1"/>
          </p:cNvPicPr>
          <p:nvPr/>
        </p:nvPicPr>
        <p:blipFill>
          <a:blip r:embed="rId3"/>
          <a:srcRect/>
          <a:stretch>
            <a:fillRect/>
          </a:stretch>
        </p:blipFill>
        <p:spPr bwMode="auto">
          <a:xfrm>
            <a:off x="6357950" y="2000240"/>
            <a:ext cx="1344966" cy="1928826"/>
          </a:xfrm>
          <a:prstGeom prst="rect">
            <a:avLst/>
          </a:prstGeom>
          <a:ln>
            <a:headEnd/>
            <a:tailEnd/>
          </a:ln>
        </p:spPr>
        <p:style>
          <a:lnRef idx="0">
            <a:schemeClr val="accent6"/>
          </a:lnRef>
          <a:fillRef idx="3">
            <a:schemeClr val="accent6"/>
          </a:fillRef>
          <a:effectRef idx="3">
            <a:schemeClr val="accent6"/>
          </a:effectRef>
          <a:fontRef idx="minor">
            <a:schemeClr val="lt1"/>
          </a:fontRef>
        </p:style>
      </p:pic>
      <p:pic>
        <p:nvPicPr>
          <p:cNvPr id="1026" name="Picture 2"/>
          <p:cNvPicPr>
            <a:picLocks noChangeAspect="1" noChangeArrowheads="1"/>
          </p:cNvPicPr>
          <p:nvPr/>
        </p:nvPicPr>
        <p:blipFill>
          <a:blip r:embed="rId4"/>
          <a:srcRect/>
          <a:stretch>
            <a:fillRect/>
          </a:stretch>
        </p:blipFill>
        <p:spPr bwMode="auto">
          <a:xfrm>
            <a:off x="3000364" y="342893"/>
            <a:ext cx="1552575" cy="2085975"/>
          </a:xfrm>
          <a:prstGeom prst="rect">
            <a:avLst/>
          </a:prstGeom>
          <a:ln>
            <a:headEnd/>
            <a:tailEnd/>
          </a:ln>
        </p:spPr>
        <p:style>
          <a:lnRef idx="0">
            <a:schemeClr val="accent2"/>
          </a:lnRef>
          <a:fillRef idx="3">
            <a:schemeClr val="accent2"/>
          </a:fillRef>
          <a:effectRef idx="3">
            <a:schemeClr val="accent2"/>
          </a:effectRef>
          <a:fontRef idx="minor">
            <a:schemeClr val="lt1"/>
          </a:fontRef>
        </p:style>
      </p:pic>
      <p:pic>
        <p:nvPicPr>
          <p:cNvPr id="1027" name="Picture 3"/>
          <p:cNvPicPr>
            <a:picLocks noChangeAspect="1" noChangeArrowheads="1"/>
          </p:cNvPicPr>
          <p:nvPr/>
        </p:nvPicPr>
        <p:blipFill>
          <a:blip r:embed="rId5"/>
          <a:srcRect/>
          <a:stretch>
            <a:fillRect/>
          </a:stretch>
        </p:blipFill>
        <p:spPr bwMode="auto">
          <a:xfrm>
            <a:off x="130134" y="1142984"/>
            <a:ext cx="1555761" cy="3429024"/>
          </a:xfrm>
          <a:prstGeom prst="rect">
            <a:avLst/>
          </a:prstGeom>
          <a:ln>
            <a:headEnd/>
            <a:tailEnd/>
          </a:ln>
        </p:spPr>
        <p:style>
          <a:lnRef idx="0">
            <a:schemeClr val="accent3"/>
          </a:lnRef>
          <a:fillRef idx="3">
            <a:schemeClr val="accent3"/>
          </a:fillRef>
          <a:effectRef idx="3">
            <a:schemeClr val="accent3"/>
          </a:effectRef>
          <a:fontRef idx="minor">
            <a:schemeClr val="lt1"/>
          </a:fontRef>
        </p:style>
      </p:pic>
      <p:pic>
        <p:nvPicPr>
          <p:cNvPr id="1028" name="Picture 4"/>
          <p:cNvPicPr>
            <a:picLocks noChangeAspect="1" noChangeArrowheads="1"/>
          </p:cNvPicPr>
          <p:nvPr/>
        </p:nvPicPr>
        <p:blipFill>
          <a:blip r:embed="rId6"/>
          <a:srcRect/>
          <a:stretch>
            <a:fillRect/>
          </a:stretch>
        </p:blipFill>
        <p:spPr bwMode="auto">
          <a:xfrm>
            <a:off x="0" y="5143512"/>
            <a:ext cx="1844702" cy="1714488"/>
          </a:xfrm>
          <a:prstGeom prst="rect">
            <a:avLst/>
          </a:prstGeom>
          <a:ln>
            <a:headEnd/>
            <a:tailEnd/>
          </a:ln>
        </p:spPr>
        <p:style>
          <a:lnRef idx="0">
            <a:schemeClr val="accent1"/>
          </a:lnRef>
          <a:fillRef idx="3">
            <a:schemeClr val="accent1"/>
          </a:fillRef>
          <a:effectRef idx="3">
            <a:schemeClr val="accent1"/>
          </a:effectRef>
          <a:fontRef idx="minor">
            <a:schemeClr val="lt1"/>
          </a:fontRef>
        </p:style>
      </p:pic>
      <p:pic>
        <p:nvPicPr>
          <p:cNvPr id="1030" name="Picture 6"/>
          <p:cNvPicPr>
            <a:picLocks noChangeAspect="1" noChangeArrowheads="1"/>
          </p:cNvPicPr>
          <p:nvPr/>
        </p:nvPicPr>
        <p:blipFill>
          <a:blip r:embed="rId7"/>
          <a:srcRect/>
          <a:stretch>
            <a:fillRect/>
          </a:stretch>
        </p:blipFill>
        <p:spPr bwMode="auto">
          <a:xfrm>
            <a:off x="6357950" y="500042"/>
            <a:ext cx="1395974" cy="1714512"/>
          </a:xfrm>
          <a:prstGeom prst="rect">
            <a:avLst/>
          </a:prstGeom>
          <a:ln>
            <a:headEnd/>
            <a:tailEnd/>
          </a:ln>
        </p:spPr>
        <p:style>
          <a:lnRef idx="0">
            <a:schemeClr val="accent6"/>
          </a:lnRef>
          <a:fillRef idx="3">
            <a:schemeClr val="accent6"/>
          </a:fillRef>
          <a:effectRef idx="3">
            <a:schemeClr val="accent6"/>
          </a:effectRef>
          <a:fontRef idx="minor">
            <a:schemeClr val="lt1"/>
          </a:fontRef>
        </p:style>
      </p:pic>
      <p:pic>
        <p:nvPicPr>
          <p:cNvPr id="11" name="Picture 2"/>
          <p:cNvPicPr>
            <a:picLocks noChangeAspect="1" noChangeArrowheads="1"/>
          </p:cNvPicPr>
          <p:nvPr/>
        </p:nvPicPr>
        <p:blipFill>
          <a:blip r:embed="rId8"/>
          <a:srcRect/>
          <a:stretch>
            <a:fillRect/>
          </a:stretch>
        </p:blipFill>
        <p:spPr bwMode="auto">
          <a:xfrm>
            <a:off x="3239598" y="3357562"/>
            <a:ext cx="2904038" cy="2714644"/>
          </a:xfrm>
          <a:prstGeom prst="ellipse">
            <a:avLst/>
          </a:prstGeom>
          <a:ln>
            <a:headEnd/>
            <a:tailEnd/>
          </a:ln>
        </p:spPr>
        <p:style>
          <a:lnRef idx="0">
            <a:schemeClr val="accent4"/>
          </a:lnRef>
          <a:fillRef idx="3">
            <a:schemeClr val="accent4"/>
          </a:fillRef>
          <a:effectRef idx="3">
            <a:schemeClr val="accent4"/>
          </a:effectRef>
          <a:fontRef idx="minor">
            <a:schemeClr val="lt1"/>
          </a:fontRef>
        </p:style>
      </p:pic>
      <p:sp>
        <p:nvSpPr>
          <p:cNvPr id="12" name="TextovéPole 11"/>
          <p:cNvSpPr txBox="1"/>
          <p:nvPr/>
        </p:nvSpPr>
        <p:spPr>
          <a:xfrm>
            <a:off x="1714480" y="1142984"/>
            <a:ext cx="1214446" cy="341632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200000"/>
              </a:lnSpc>
            </a:pPr>
            <a:r>
              <a:rPr lang="sk-SK" dirty="0" smtClean="0"/>
              <a:t>Pečeň</a:t>
            </a:r>
          </a:p>
          <a:p>
            <a:pPr>
              <a:lnSpc>
                <a:spcPct val="200000"/>
              </a:lnSpc>
            </a:pPr>
            <a:r>
              <a:rPr lang="sk-SK" dirty="0" smtClean="0"/>
              <a:t>Žlčník</a:t>
            </a:r>
          </a:p>
          <a:p>
            <a:pPr>
              <a:lnSpc>
                <a:spcPct val="200000"/>
              </a:lnSpc>
            </a:pPr>
            <a:r>
              <a:rPr lang="sk-SK" dirty="0" smtClean="0"/>
              <a:t>Hnev</a:t>
            </a:r>
          </a:p>
          <a:p>
            <a:pPr>
              <a:lnSpc>
                <a:spcPct val="200000"/>
              </a:lnSpc>
            </a:pPr>
            <a:r>
              <a:rPr lang="sk-SK" dirty="0" smtClean="0"/>
              <a:t>Frustrácia</a:t>
            </a:r>
          </a:p>
          <a:p>
            <a:pPr>
              <a:lnSpc>
                <a:spcPct val="200000"/>
              </a:lnSpc>
            </a:pPr>
            <a:r>
              <a:rPr lang="sk-SK" dirty="0" smtClean="0"/>
              <a:t>Žiarlivosť</a:t>
            </a:r>
          </a:p>
          <a:p>
            <a:pPr>
              <a:lnSpc>
                <a:spcPct val="200000"/>
              </a:lnSpc>
            </a:pPr>
            <a:r>
              <a:rPr lang="sk-SK" dirty="0" smtClean="0"/>
              <a:t>Závisť</a:t>
            </a:r>
            <a:endParaRPr lang="sk-SK" dirty="0"/>
          </a:p>
        </p:txBody>
      </p:sp>
      <p:sp>
        <p:nvSpPr>
          <p:cNvPr id="13" name="TextovéPole 12"/>
          <p:cNvSpPr txBox="1"/>
          <p:nvPr/>
        </p:nvSpPr>
        <p:spPr>
          <a:xfrm>
            <a:off x="4572000" y="357166"/>
            <a:ext cx="1714512" cy="2057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nSpc>
                <a:spcPct val="200000"/>
              </a:lnSpc>
            </a:pPr>
            <a:r>
              <a:rPr lang="sk-SK" sz="1600" dirty="0" smtClean="0"/>
              <a:t>Srdce</a:t>
            </a:r>
          </a:p>
          <a:p>
            <a:pPr>
              <a:lnSpc>
                <a:spcPct val="200000"/>
              </a:lnSpc>
            </a:pPr>
            <a:r>
              <a:rPr lang="sk-SK" sz="1600" dirty="0" smtClean="0"/>
              <a:t>Tenké črevo</a:t>
            </a:r>
          </a:p>
          <a:p>
            <a:pPr>
              <a:lnSpc>
                <a:spcPct val="200000"/>
              </a:lnSpc>
            </a:pPr>
            <a:r>
              <a:rPr lang="sk-SK" sz="1600" dirty="0" smtClean="0"/>
              <a:t>Nenávisť</a:t>
            </a:r>
          </a:p>
          <a:p>
            <a:pPr>
              <a:lnSpc>
                <a:spcPct val="200000"/>
              </a:lnSpc>
            </a:pPr>
            <a:r>
              <a:rPr lang="sk-SK" sz="1600" dirty="0" smtClean="0"/>
              <a:t>Netrpezlivosť</a:t>
            </a:r>
            <a:endParaRPr lang="sk-SK" sz="1600" dirty="0"/>
          </a:p>
        </p:txBody>
      </p:sp>
      <p:sp>
        <p:nvSpPr>
          <p:cNvPr id="14" name="TextovéPole 13"/>
          <p:cNvSpPr txBox="1"/>
          <p:nvPr/>
        </p:nvSpPr>
        <p:spPr>
          <a:xfrm>
            <a:off x="7715272" y="500042"/>
            <a:ext cx="1428728" cy="33575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nSpc>
                <a:spcPct val="200000"/>
              </a:lnSpc>
            </a:pPr>
            <a:r>
              <a:rPr lang="sk-SK" sz="1700" dirty="0" smtClean="0"/>
              <a:t>Žalúdok</a:t>
            </a:r>
          </a:p>
          <a:p>
            <a:pPr>
              <a:lnSpc>
                <a:spcPct val="200000"/>
              </a:lnSpc>
            </a:pPr>
            <a:r>
              <a:rPr lang="sk-SK" sz="1700" dirty="0" smtClean="0"/>
              <a:t>Pankreas</a:t>
            </a:r>
          </a:p>
          <a:p>
            <a:pPr>
              <a:lnSpc>
                <a:spcPct val="200000"/>
              </a:lnSpc>
            </a:pPr>
            <a:r>
              <a:rPr lang="sk-SK" sz="1700" dirty="0" smtClean="0"/>
              <a:t>Slezina</a:t>
            </a:r>
          </a:p>
          <a:p>
            <a:pPr>
              <a:lnSpc>
                <a:spcPct val="200000"/>
              </a:lnSpc>
            </a:pPr>
            <a:r>
              <a:rPr lang="sk-SK" sz="1700" dirty="0" smtClean="0"/>
              <a:t>Úzkosť</a:t>
            </a:r>
          </a:p>
          <a:p>
            <a:pPr>
              <a:lnSpc>
                <a:spcPct val="200000"/>
              </a:lnSpc>
            </a:pPr>
            <a:r>
              <a:rPr lang="sk-SK" sz="1700" dirty="0" smtClean="0"/>
              <a:t>Nedôverčivý</a:t>
            </a:r>
          </a:p>
          <a:p>
            <a:pPr>
              <a:lnSpc>
                <a:spcPct val="200000"/>
              </a:lnSpc>
            </a:pPr>
            <a:r>
              <a:rPr lang="sk-SK" sz="1700" dirty="0" smtClean="0"/>
              <a:t>Obavy</a:t>
            </a:r>
            <a:endParaRPr lang="sk-SK" sz="1700" dirty="0"/>
          </a:p>
        </p:txBody>
      </p:sp>
      <p:sp>
        <p:nvSpPr>
          <p:cNvPr id="17" name="Zaoblený obdélník 16"/>
          <p:cNvSpPr/>
          <p:nvPr/>
        </p:nvSpPr>
        <p:spPr>
          <a:xfrm>
            <a:off x="142844" y="142852"/>
            <a:ext cx="2714644" cy="9144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sk-SK" dirty="0" smtClean="0"/>
              <a:t>ZYTO </a:t>
            </a:r>
          </a:p>
          <a:p>
            <a:pPr algn="ctr"/>
            <a:r>
              <a:rPr lang="sk-SK" dirty="0" smtClean="0"/>
              <a:t>orgány a emócie</a:t>
            </a:r>
            <a:endParaRPr lang="sk-SK" dirty="0"/>
          </a:p>
        </p:txBody>
      </p:sp>
      <p:pic>
        <p:nvPicPr>
          <p:cNvPr id="19" name="Picture 2"/>
          <p:cNvPicPr>
            <a:picLocks noChangeAspect="1" noChangeArrowheads="1"/>
          </p:cNvPicPr>
          <p:nvPr/>
        </p:nvPicPr>
        <p:blipFill>
          <a:blip r:embed="rId8"/>
          <a:srcRect/>
          <a:stretch>
            <a:fillRect/>
          </a:stretch>
        </p:blipFill>
        <p:spPr bwMode="auto">
          <a:xfrm>
            <a:off x="3286116" y="3286124"/>
            <a:ext cx="2904038" cy="2714644"/>
          </a:xfrm>
          <a:prstGeom prst="ellipse">
            <a:avLst/>
          </a:prstGeom>
          <a:ln>
            <a:headEnd/>
            <a:tailEnd/>
          </a:ln>
        </p:spPr>
        <p:style>
          <a:lnRef idx="0">
            <a:schemeClr val="accent4"/>
          </a:lnRef>
          <a:fillRef idx="3">
            <a:schemeClr val="accent4"/>
          </a:fillRef>
          <a:effectRef idx="3">
            <a:schemeClr val="accent4"/>
          </a:effectRef>
          <a:fontRef idx="minor">
            <a:schemeClr val="lt1"/>
          </a:fontRef>
        </p:style>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lum bright="-20000" contrast="40000"/>
          </a:blip>
          <a:srcRect/>
          <a:stretch>
            <a:fillRect/>
          </a:stretch>
        </p:blipFill>
        <p:spPr bwMode="auto">
          <a:xfrm>
            <a:off x="0" y="214290"/>
            <a:ext cx="8714098" cy="6429396"/>
          </a:xfrm>
          <a:prstGeom prst="rect">
            <a:avLst/>
          </a:prstGeom>
          <a:noFill/>
          <a:ln w="9525">
            <a:noFill/>
            <a:miter lim="800000"/>
            <a:headEnd/>
            <a:tailEnd/>
          </a:ln>
          <a:effectLst/>
        </p:spPr>
      </p:pic>
      <p:sp>
        <p:nvSpPr>
          <p:cNvPr id="3" name="Obdélník 2"/>
          <p:cNvSpPr/>
          <p:nvPr/>
        </p:nvSpPr>
        <p:spPr>
          <a:xfrm>
            <a:off x="4429156" y="142852"/>
            <a:ext cx="4572000" cy="1200329"/>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r>
              <a:rPr lang="sk-SK" dirty="0" smtClean="0"/>
              <a:t>Adeno</a:t>
            </a:r>
            <a:r>
              <a:rPr lang="sk-SK" dirty="0" smtClean="0">
                <a:solidFill>
                  <a:schemeClr val="accent4">
                    <a:lumMod val="75000"/>
                  </a:schemeClr>
                </a:solidFill>
              </a:rPr>
              <a:t>hypofýzové</a:t>
            </a:r>
            <a:r>
              <a:rPr lang="sk-SK" dirty="0" smtClean="0"/>
              <a:t> hormóny sú: </a:t>
            </a:r>
            <a:r>
              <a:rPr lang="sk-SK" dirty="0" smtClean="0">
                <a:solidFill>
                  <a:schemeClr val="accent4">
                    <a:lumMod val="75000"/>
                  </a:schemeClr>
                </a:solidFill>
              </a:rPr>
              <a:t>Glykoproteínové </a:t>
            </a:r>
            <a:r>
              <a:rPr lang="sk-SK" dirty="0" smtClean="0">
                <a:solidFill>
                  <a:schemeClr val="accent4">
                    <a:lumMod val="75000"/>
                  </a:schemeClr>
                </a:solidFill>
              </a:rPr>
              <a:t>– tyreotropné </a:t>
            </a:r>
            <a:r>
              <a:rPr lang="sk-SK" dirty="0" smtClean="0"/>
              <a:t>a gonadotropné b. (LH luteinizačný H, FSH folikuly stimul.H, </a:t>
            </a:r>
            <a:r>
              <a:rPr lang="sk-SK" b="1" dirty="0" smtClean="0">
                <a:solidFill>
                  <a:schemeClr val="accent4">
                    <a:lumMod val="75000"/>
                  </a:schemeClr>
                </a:solidFill>
              </a:rPr>
              <a:t>TSH tyreotropný H)</a:t>
            </a:r>
            <a:endParaRPr lang="sk-SK" b="1" dirty="0">
              <a:solidFill>
                <a:schemeClr val="accent4">
                  <a:lumMod val="75000"/>
                </a:schemeClr>
              </a:solidFill>
            </a:endParaRPr>
          </a:p>
        </p:txBody>
      </p:sp>
      <p:sp>
        <p:nvSpPr>
          <p:cNvPr id="4" name="Obdélník 3"/>
          <p:cNvSpPr/>
          <p:nvPr/>
        </p:nvSpPr>
        <p:spPr>
          <a:xfrm>
            <a:off x="5357850" y="1571612"/>
            <a:ext cx="3643306" cy="521495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buFont typeface="Arial" pitchFamily="34" charset="0"/>
              <a:buChar char="•"/>
            </a:pPr>
            <a:endParaRPr lang="sk-SK" dirty="0" smtClean="0"/>
          </a:p>
          <a:p>
            <a:pPr>
              <a:buFont typeface="Arial" pitchFamily="34" charset="0"/>
              <a:buChar char="•"/>
            </a:pPr>
            <a:endParaRPr lang="sk-SK" dirty="0" smtClean="0"/>
          </a:p>
          <a:p>
            <a:r>
              <a:rPr lang="sk-SK" b="1" dirty="0" smtClean="0">
                <a:solidFill>
                  <a:schemeClr val="accent6">
                    <a:lumMod val="60000"/>
                    <a:lumOff val="40000"/>
                  </a:schemeClr>
                </a:solidFill>
              </a:rPr>
              <a:t>Žľazy :</a:t>
            </a:r>
          </a:p>
          <a:p>
            <a:pPr>
              <a:buFont typeface="Arial" pitchFamily="34" charset="0"/>
              <a:buChar char="•"/>
            </a:pPr>
            <a:r>
              <a:rPr lang="sk-SK" dirty="0" smtClean="0"/>
              <a:t>Hypofýza  (5)</a:t>
            </a:r>
          </a:p>
          <a:p>
            <a:pPr>
              <a:buFont typeface="Arial" pitchFamily="34" charset="0"/>
              <a:buChar char="•"/>
            </a:pPr>
            <a:r>
              <a:rPr lang="sk-SK" dirty="0" smtClean="0"/>
              <a:t>Štítna žľaza</a:t>
            </a:r>
          </a:p>
          <a:p>
            <a:pPr>
              <a:buFont typeface="Arial" pitchFamily="34" charset="0"/>
              <a:buChar char="•"/>
            </a:pPr>
            <a:r>
              <a:rPr lang="sk-SK" dirty="0" smtClean="0"/>
              <a:t>Nadobličky(3)</a:t>
            </a:r>
          </a:p>
          <a:p>
            <a:pPr>
              <a:buFont typeface="Arial" pitchFamily="34" charset="0"/>
              <a:buChar char="•"/>
            </a:pPr>
            <a:r>
              <a:rPr lang="sk-SK" dirty="0" smtClean="0"/>
              <a:t>Pankreas(7)</a:t>
            </a:r>
          </a:p>
          <a:p>
            <a:pPr>
              <a:buFont typeface="Arial" pitchFamily="34" charset="0"/>
              <a:buChar char="•"/>
            </a:pPr>
            <a:r>
              <a:rPr lang="sk-SK" dirty="0" smtClean="0"/>
              <a:t>Gonády(4)</a:t>
            </a:r>
            <a:endParaRPr lang="sk-SK" b="1" dirty="0" smtClean="0"/>
          </a:p>
          <a:p>
            <a:endParaRPr lang="sk-SK" b="1" dirty="0" smtClean="0">
              <a:solidFill>
                <a:schemeClr val="tx2">
                  <a:lumMod val="20000"/>
                  <a:lumOff val="80000"/>
                </a:schemeClr>
              </a:solidFill>
            </a:endParaRPr>
          </a:p>
          <a:p>
            <a:r>
              <a:rPr lang="sk-SK" b="1" dirty="0" smtClean="0">
                <a:solidFill>
                  <a:schemeClr val="tx2">
                    <a:lumMod val="20000"/>
                    <a:lumOff val="80000"/>
                  </a:schemeClr>
                </a:solidFill>
              </a:rPr>
              <a:t>Hormóny:</a:t>
            </a:r>
          </a:p>
          <a:p>
            <a:pPr>
              <a:buFont typeface="Arial" pitchFamily="34" charset="0"/>
              <a:buChar char="•"/>
            </a:pPr>
            <a:r>
              <a:rPr lang="sk-SK" dirty="0" smtClean="0"/>
              <a:t>TSH- tyreotropný rastový hormón(5) (tkanivá, energetický metabolizmus, imunita)</a:t>
            </a:r>
          </a:p>
          <a:p>
            <a:pPr>
              <a:buFont typeface="Arial" pitchFamily="34" charset="0"/>
              <a:buChar char="•"/>
            </a:pPr>
            <a:r>
              <a:rPr lang="sk-SK" dirty="0" smtClean="0"/>
              <a:t>trijódtyronínu (T3)-(1)</a:t>
            </a:r>
          </a:p>
          <a:p>
            <a:pPr>
              <a:buFont typeface="Arial" pitchFamily="34" charset="0"/>
              <a:buChar char="•"/>
            </a:pPr>
            <a:r>
              <a:rPr lang="sk-SK" dirty="0" smtClean="0"/>
              <a:t> </a:t>
            </a:r>
            <a:r>
              <a:rPr lang="sk-SK" dirty="0" smtClean="0"/>
              <a:t>tyroxínu (T4</a:t>
            </a:r>
            <a:r>
              <a:rPr lang="sk-SK" dirty="0" smtClean="0"/>
              <a:t>)-(1)</a:t>
            </a:r>
          </a:p>
          <a:p>
            <a:pPr>
              <a:buFont typeface="Arial" pitchFamily="34" charset="0"/>
              <a:buChar char="•"/>
            </a:pPr>
            <a:r>
              <a:rPr lang="sk-SK" dirty="0" smtClean="0"/>
              <a:t>Inzulín(7)</a:t>
            </a:r>
          </a:p>
          <a:p>
            <a:pPr>
              <a:buFont typeface="Arial" pitchFamily="34" charset="0"/>
              <a:buChar char="•"/>
            </a:pPr>
            <a:r>
              <a:rPr lang="sk-SK" dirty="0" smtClean="0"/>
              <a:t>Glukagón(7)</a:t>
            </a:r>
          </a:p>
          <a:p>
            <a:pPr>
              <a:buFont typeface="Arial" pitchFamily="34" charset="0"/>
              <a:buChar char="•"/>
            </a:pPr>
            <a:r>
              <a:rPr lang="sk-SK" dirty="0" smtClean="0"/>
              <a:t>Adrenalín(3)</a:t>
            </a:r>
          </a:p>
          <a:p>
            <a:pPr>
              <a:buFont typeface="Arial" pitchFamily="34" charset="0"/>
              <a:buChar char="•"/>
            </a:pPr>
            <a:r>
              <a:rPr lang="sk-SK" dirty="0" smtClean="0"/>
              <a:t>Progesterón(4)</a:t>
            </a:r>
          </a:p>
          <a:p>
            <a:pPr>
              <a:buFont typeface="Arial" pitchFamily="34" charset="0"/>
              <a:buChar char="•"/>
            </a:pPr>
            <a:r>
              <a:rPr lang="sk-SK" dirty="0" smtClean="0"/>
              <a:t>Estrogén(4)</a:t>
            </a:r>
          </a:p>
          <a:p>
            <a:pPr>
              <a:buFont typeface="Arial" pitchFamily="34" charset="0"/>
              <a:buChar char="•"/>
            </a:pPr>
            <a:r>
              <a:rPr lang="sk-SK" dirty="0" smtClean="0"/>
              <a:t>Testosterón(4)</a:t>
            </a:r>
          </a:p>
          <a:p>
            <a:pPr>
              <a:buFont typeface="Arial" pitchFamily="34" charset="0"/>
              <a:buChar char="•"/>
            </a:pPr>
            <a:endParaRPr lang="sk-SK" dirty="0" smtClean="0"/>
          </a:p>
          <a:p>
            <a:pPr>
              <a:buFont typeface="Arial" pitchFamily="34" charset="0"/>
              <a:buChar char="•"/>
            </a:pPr>
            <a:endParaRPr lang="sk-SK" dirty="0"/>
          </a:p>
        </p:txBody>
      </p:sp>
      <p:sp>
        <p:nvSpPr>
          <p:cNvPr id="6" name="TextovéPole 5"/>
          <p:cNvSpPr txBox="1"/>
          <p:nvPr/>
        </p:nvSpPr>
        <p:spPr>
          <a:xfrm>
            <a:off x="71406" y="142852"/>
            <a:ext cx="4214842"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sk-SK" dirty="0" smtClean="0"/>
              <a:t>Hormóny úzko súvisiace so štítnou žľazou</a:t>
            </a:r>
            <a:endParaRPr lang="sk-SK" dirty="0"/>
          </a:p>
        </p:txBody>
      </p:sp>
      <p:sp>
        <p:nvSpPr>
          <p:cNvPr id="7" name="Obdélník 6"/>
          <p:cNvSpPr/>
          <p:nvPr/>
        </p:nvSpPr>
        <p:spPr>
          <a:xfrm>
            <a:off x="0" y="6140255"/>
            <a:ext cx="5357818" cy="64633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sk-SK" dirty="0" smtClean="0"/>
              <a:t>Inzulín Podporuje </a:t>
            </a:r>
            <a:r>
              <a:rPr lang="sk-SK" dirty="0" smtClean="0"/>
              <a:t>premenu hormónov štítnej žľazy T4 na aktívnu formu T3.</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E:\doterra\mood\onko\psychosomatika brozura\rose.PNG"/>
          <p:cNvPicPr>
            <a:picLocks noChangeAspect="1" noChangeArrowheads="1"/>
          </p:cNvPicPr>
          <p:nvPr/>
        </p:nvPicPr>
        <p:blipFill>
          <a:blip r:embed="rId2"/>
          <a:srcRect/>
          <a:stretch>
            <a:fillRect/>
          </a:stretch>
        </p:blipFill>
        <p:spPr bwMode="auto">
          <a:xfrm>
            <a:off x="71438" y="102169"/>
            <a:ext cx="7500958" cy="6755831"/>
          </a:xfrm>
          <a:prstGeom prst="rect">
            <a:avLst/>
          </a:prstGeom>
          <a:noFill/>
        </p:spPr>
      </p:pic>
      <p:sp>
        <p:nvSpPr>
          <p:cNvPr id="2" name="Nadpis 1"/>
          <p:cNvSpPr>
            <a:spLocks noGrp="1"/>
          </p:cNvSpPr>
          <p:nvPr>
            <p:ph type="title"/>
          </p:nvPr>
        </p:nvSpPr>
        <p:spPr>
          <a:xfrm>
            <a:off x="5429256" y="142860"/>
            <a:ext cx="3500462" cy="1143000"/>
          </a:xfrm>
        </p:spPr>
        <p:txBody>
          <a:bodyPr/>
          <a:lstStyle/>
          <a:p>
            <a:r>
              <a:rPr lang="sk-SK" dirty="0" smtClean="0">
                <a:solidFill>
                  <a:schemeClr val="accent4">
                    <a:lumMod val="75000"/>
                  </a:schemeClr>
                </a:solidFill>
                <a:latin typeface="Mistral" pitchFamily="66" charset="0"/>
              </a:rPr>
              <a:t>Veľa lásky</a:t>
            </a:r>
            <a:endParaRPr lang="sk-SK" dirty="0">
              <a:solidFill>
                <a:schemeClr val="accent4">
                  <a:lumMod val="75000"/>
                </a:schemeClr>
              </a:solidFill>
              <a:latin typeface="Mistral" pitchFamily="66" charset="0"/>
            </a:endParaRPr>
          </a:p>
        </p:txBody>
      </p:sp>
      <p:pic>
        <p:nvPicPr>
          <p:cNvPr id="4" name="Picture 2" descr="Mr. and Ms. Potatohead by clwnprincessofcrime on DeviantArt"/>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3071802" y="1714488"/>
            <a:ext cx="6662270" cy="543438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
              <a:srgbClr val="C00000">
                <a:alpha val="64000"/>
              </a:srgbClr>
            </a:gs>
            <a:gs pos="39999">
              <a:srgbClr val="85C2FF"/>
            </a:gs>
            <a:gs pos="70000">
              <a:srgbClr val="C4D6EB"/>
            </a:gs>
            <a:gs pos="100000">
              <a:srgbClr val="FFEBFA"/>
            </a:gs>
          </a:gsLst>
          <a:lin ang="16200000" scaled="0"/>
        </a:gradFill>
        <a:effectLst/>
      </p:bgPr>
    </p:bg>
    <p:spTree>
      <p:nvGrpSpPr>
        <p:cNvPr id="1" name=""/>
        <p:cNvGrpSpPr/>
        <p:nvPr/>
      </p:nvGrpSpPr>
      <p:grpSpPr>
        <a:xfrm>
          <a:off x="0" y="0"/>
          <a:ext cx="0" cy="0"/>
          <a:chOff x="0" y="0"/>
          <a:chExt cx="0" cy="0"/>
        </a:xfrm>
      </p:grpSpPr>
      <p:sp>
        <p:nvSpPr>
          <p:cNvPr id="11" name="Obdélník 10"/>
          <p:cNvSpPr/>
          <p:nvPr/>
        </p:nvSpPr>
        <p:spPr>
          <a:xfrm>
            <a:off x="71406" y="1785926"/>
            <a:ext cx="3929090" cy="4524315"/>
          </a:xfrm>
          <a:prstGeom prst="rect">
            <a:avLst/>
          </a:prstGeom>
        </p:spPr>
        <p:txBody>
          <a:bodyPr wrap="square">
            <a:spAutoFit/>
          </a:bodyPr>
          <a:lstStyle/>
          <a:p>
            <a:r>
              <a:rPr lang="sk-SK" b="1" dirty="0" smtClean="0">
                <a:solidFill>
                  <a:srgbClr val="C00000"/>
                </a:solidFill>
              </a:rPr>
              <a:t>Hypofunkcia</a:t>
            </a:r>
          </a:p>
          <a:p>
            <a:pPr>
              <a:buFont typeface="Arial" pitchFamily="34" charset="0"/>
              <a:buChar char="•"/>
            </a:pPr>
            <a:r>
              <a:rPr lang="sk-SK" b="1" dirty="0" smtClean="0">
                <a:solidFill>
                  <a:srgbClr val="C00000"/>
                </a:solidFill>
              </a:rPr>
              <a:t>Zníženie vplyvu hormónov (-útek)</a:t>
            </a:r>
          </a:p>
          <a:p>
            <a:pPr>
              <a:buFont typeface="Arial" pitchFamily="34" charset="0"/>
              <a:buChar char="•"/>
            </a:pPr>
            <a:r>
              <a:rPr lang="sk-SK" dirty="0" smtClean="0"/>
              <a:t>Znížená tvorba, uskladňovanie a uvoľňovanie hormónu</a:t>
            </a:r>
          </a:p>
          <a:p>
            <a:pPr>
              <a:buFont typeface="Arial" pitchFamily="34" charset="0"/>
              <a:buChar char="•"/>
            </a:pPr>
            <a:r>
              <a:rPr lang="sk-SK" dirty="0" smtClean="0"/>
              <a:t>Zápaly (autoimunitné)</a:t>
            </a:r>
          </a:p>
          <a:p>
            <a:pPr>
              <a:buFont typeface="Arial" pitchFamily="34" charset="0"/>
              <a:buChar char="•"/>
            </a:pPr>
            <a:r>
              <a:rPr lang="sk-SK" dirty="0" smtClean="0"/>
              <a:t>Poruchy vývoja</a:t>
            </a:r>
          </a:p>
          <a:p>
            <a:pPr>
              <a:buFont typeface="Arial" pitchFamily="34" charset="0"/>
              <a:buChar char="•"/>
            </a:pPr>
            <a:r>
              <a:rPr lang="sk-SK" dirty="0" smtClean="0"/>
              <a:t>Porucha prekrvenia</a:t>
            </a:r>
          </a:p>
          <a:p>
            <a:pPr>
              <a:buFont typeface="Arial" pitchFamily="34" charset="0"/>
              <a:buChar char="•"/>
            </a:pPr>
            <a:r>
              <a:rPr lang="sk-SK" dirty="0" smtClean="0"/>
              <a:t>Porucha enzýmov syntetizujúcich hormón</a:t>
            </a:r>
            <a:endParaRPr lang="sk-SK" b="1" dirty="0" smtClean="0">
              <a:solidFill>
                <a:srgbClr val="C00000"/>
              </a:solidFill>
            </a:endParaRPr>
          </a:p>
          <a:p>
            <a:pPr>
              <a:buFont typeface="Arial" pitchFamily="34" charset="0"/>
              <a:buChar char="•"/>
            </a:pPr>
            <a:r>
              <a:rPr lang="sk-SK" dirty="0" smtClean="0"/>
              <a:t>Znížená </a:t>
            </a:r>
            <a:r>
              <a:rPr lang="sk-SK" dirty="0" smtClean="0"/>
              <a:t>citlivosť buniek produkujúcich hormón na stimulačné faktory</a:t>
            </a:r>
          </a:p>
          <a:p>
            <a:pPr>
              <a:buFont typeface="Arial" pitchFamily="34" charset="0"/>
              <a:buChar char="•"/>
            </a:pPr>
            <a:r>
              <a:rPr lang="sk-SK" dirty="0" smtClean="0"/>
              <a:t>Zníženie </a:t>
            </a:r>
            <a:r>
              <a:rPr lang="sk-SK" dirty="0" smtClean="0"/>
              <a:t>počtu buniek produkujúcich hormón</a:t>
            </a:r>
          </a:p>
          <a:p>
            <a:pPr>
              <a:buFont typeface="Arial" pitchFamily="34" charset="0"/>
              <a:buChar char="•"/>
            </a:pPr>
            <a:r>
              <a:rPr lang="sk-SK" dirty="0" smtClean="0"/>
              <a:t>Veľmi </a:t>
            </a:r>
            <a:r>
              <a:rPr lang="sk-SK" dirty="0" smtClean="0"/>
              <a:t>rýchla nečinnosť alebo rozpad hormónu</a:t>
            </a:r>
          </a:p>
          <a:p>
            <a:r>
              <a:rPr lang="sk-SK" b="1" dirty="0" smtClean="0">
                <a:solidFill>
                  <a:srgbClr val="C00000"/>
                </a:solidFill>
                <a:latin typeface="Mistral" pitchFamily="66" charset="0"/>
              </a:rPr>
              <a:t>                    </a:t>
            </a:r>
          </a:p>
        </p:txBody>
      </p:sp>
      <p:pic>
        <p:nvPicPr>
          <p:cNvPr id="15372" name="Picture 12" descr="vykricnik-600×600 – MISIONÁRI VERBISTI V BRATISLAV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143240" y="3357562"/>
            <a:ext cx="2485176" cy="2500330"/>
          </a:xfrm>
          <a:prstGeom prst="rect">
            <a:avLst/>
          </a:prstGeom>
          <a:noFill/>
        </p:spPr>
      </p:pic>
      <p:sp>
        <p:nvSpPr>
          <p:cNvPr id="2" name="Obdélník 1"/>
          <p:cNvSpPr/>
          <p:nvPr/>
        </p:nvSpPr>
        <p:spPr>
          <a:xfrm>
            <a:off x="5143504" y="2000240"/>
            <a:ext cx="3857652" cy="4124206"/>
          </a:xfrm>
          <a:prstGeom prst="rect">
            <a:avLst/>
          </a:prstGeom>
        </p:spPr>
        <p:txBody>
          <a:bodyPr wrap="square">
            <a:spAutoFit/>
          </a:bodyPr>
          <a:lstStyle/>
          <a:p>
            <a:endParaRPr lang="sk-SK" sz="1400" b="1" dirty="0" smtClean="0">
              <a:solidFill>
                <a:schemeClr val="tx2">
                  <a:lumMod val="60000"/>
                  <a:lumOff val="40000"/>
                </a:schemeClr>
              </a:solidFill>
            </a:endParaRPr>
          </a:p>
          <a:p>
            <a:r>
              <a:rPr lang="sk-SK" b="1" dirty="0" smtClean="0">
                <a:solidFill>
                  <a:schemeClr val="tx2">
                    <a:lumMod val="60000"/>
                    <a:lumOff val="40000"/>
                  </a:schemeClr>
                </a:solidFill>
              </a:rPr>
              <a:t>Hyperfunkcia</a:t>
            </a:r>
          </a:p>
          <a:p>
            <a:pPr>
              <a:buFont typeface="Arial" pitchFamily="34" charset="0"/>
              <a:buChar char="•"/>
            </a:pPr>
            <a:r>
              <a:rPr lang="sk-SK" b="1" dirty="0" smtClean="0">
                <a:solidFill>
                  <a:schemeClr val="tx2">
                    <a:lumMod val="60000"/>
                    <a:lumOff val="40000"/>
                  </a:schemeClr>
                </a:solidFill>
              </a:rPr>
              <a:t>Zvýšenie </a:t>
            </a:r>
            <a:r>
              <a:rPr lang="sk-SK" b="1" dirty="0">
                <a:solidFill>
                  <a:schemeClr val="tx2">
                    <a:lumMod val="60000"/>
                    <a:lumOff val="40000"/>
                  </a:schemeClr>
                </a:solidFill>
              </a:rPr>
              <a:t>vplyvu </a:t>
            </a:r>
            <a:r>
              <a:rPr lang="sk-SK" b="1" dirty="0" smtClean="0">
                <a:solidFill>
                  <a:schemeClr val="tx2">
                    <a:lumMod val="60000"/>
                    <a:lumOff val="40000"/>
                  </a:schemeClr>
                </a:solidFill>
              </a:rPr>
              <a:t>hormónov (- boj)</a:t>
            </a:r>
            <a:endParaRPr lang="sk-SK" b="1" dirty="0">
              <a:solidFill>
                <a:schemeClr val="tx2">
                  <a:lumMod val="60000"/>
                  <a:lumOff val="40000"/>
                </a:schemeClr>
              </a:solidFill>
            </a:endParaRPr>
          </a:p>
          <a:p>
            <a:pPr>
              <a:buFont typeface="Arial" pitchFamily="34" charset="0"/>
              <a:buChar char="•"/>
            </a:pPr>
            <a:r>
              <a:rPr lang="sk-SK" dirty="0" smtClean="0"/>
              <a:t>Zvýšená tvorba, uskladňovanie a  </a:t>
            </a:r>
            <a:r>
              <a:rPr lang="sk-SK" dirty="0"/>
              <a:t>uvoľňovanie </a:t>
            </a:r>
            <a:r>
              <a:rPr lang="sk-SK" dirty="0" smtClean="0"/>
              <a:t>hormónu</a:t>
            </a:r>
            <a:endParaRPr lang="sk-SK" dirty="0"/>
          </a:p>
          <a:p>
            <a:pPr>
              <a:buFont typeface="Arial" pitchFamily="34" charset="0"/>
              <a:buChar char="•"/>
            </a:pPr>
            <a:r>
              <a:rPr lang="sk-SK" dirty="0"/>
              <a:t>S</a:t>
            </a:r>
            <a:r>
              <a:rPr lang="sk-SK" dirty="0" smtClean="0"/>
              <a:t>pomalenie </a:t>
            </a:r>
            <a:r>
              <a:rPr lang="sk-SK" dirty="0" smtClean="0"/>
              <a:t>nečinnosti </a:t>
            </a:r>
            <a:r>
              <a:rPr lang="sk-SK" dirty="0"/>
              <a:t>hormónu alebo </a:t>
            </a:r>
            <a:r>
              <a:rPr lang="sk-SK" dirty="0" smtClean="0"/>
              <a:t>jeho </a:t>
            </a:r>
            <a:r>
              <a:rPr lang="sk-SK" dirty="0" smtClean="0"/>
              <a:t>rozpadu</a:t>
            </a:r>
          </a:p>
          <a:p>
            <a:pPr>
              <a:buFont typeface="Arial" pitchFamily="34" charset="0"/>
              <a:buChar char="•"/>
            </a:pPr>
            <a:r>
              <a:rPr lang="sk-SK" dirty="0" smtClean="0"/>
              <a:t>Prítomnosť stimulujúcich protilátok</a:t>
            </a:r>
          </a:p>
          <a:p>
            <a:pPr>
              <a:buFont typeface="Arial" pitchFamily="34" charset="0"/>
              <a:buChar char="•"/>
            </a:pPr>
            <a:r>
              <a:rPr lang="sk-SK" dirty="0" smtClean="0"/>
              <a:t>Zvýšené stimulácia nadradenej žľazy</a:t>
            </a:r>
          </a:p>
          <a:p>
            <a:pPr>
              <a:buFont typeface="Arial" pitchFamily="34" charset="0"/>
              <a:buChar char="•"/>
            </a:pPr>
            <a:r>
              <a:rPr lang="sk-SK" dirty="0" smtClean="0"/>
              <a:t>Z</a:t>
            </a:r>
            <a:r>
              <a:rPr lang="sk-SK" dirty="0" smtClean="0"/>
              <a:t>výšenie </a:t>
            </a:r>
            <a:r>
              <a:rPr lang="sk-SK" dirty="0"/>
              <a:t>citlivosti buniek cieľových buniek na </a:t>
            </a:r>
            <a:r>
              <a:rPr lang="sk-SK" dirty="0" smtClean="0"/>
              <a:t>hormón</a:t>
            </a:r>
          </a:p>
          <a:p>
            <a:pPr>
              <a:buFont typeface="Arial" pitchFamily="34" charset="0"/>
              <a:buChar char="•"/>
            </a:pPr>
            <a:r>
              <a:rPr lang="sk-SK" dirty="0" smtClean="0"/>
              <a:t>Hyperplazia či nádor </a:t>
            </a:r>
            <a:r>
              <a:rPr lang="sk-SK" dirty="0" smtClean="0"/>
              <a:t>produkujúci daný hormón (v žľaze, alebo  nenormálne uložený)</a:t>
            </a:r>
          </a:p>
          <a:p>
            <a:pPr>
              <a:buFont typeface="Arial" pitchFamily="34" charset="0"/>
              <a:buChar char="•"/>
            </a:pPr>
            <a:endParaRPr lang="sk-SK" sz="1400" dirty="0"/>
          </a:p>
        </p:txBody>
      </p:sp>
      <p:sp>
        <p:nvSpPr>
          <p:cNvPr id="4" name="Obdélník 3"/>
          <p:cNvSpPr/>
          <p:nvPr/>
        </p:nvSpPr>
        <p:spPr>
          <a:xfrm>
            <a:off x="1357290" y="500042"/>
            <a:ext cx="6284093" cy="769441"/>
          </a:xfrm>
          <a:prstGeom prst="rect">
            <a:avLst/>
          </a:prstGeom>
        </p:spPr>
        <p:txBody>
          <a:bodyPr wrap="none">
            <a:spAutoFit/>
          </a:bodyPr>
          <a:lstStyle/>
          <a:p>
            <a:r>
              <a:rPr lang="sk-SK" sz="4400" dirty="0" smtClean="0">
                <a:solidFill>
                  <a:schemeClr val="tx2">
                    <a:lumMod val="60000"/>
                    <a:lumOff val="40000"/>
                  </a:schemeClr>
                </a:solidFill>
                <a:latin typeface="Mistral" pitchFamily="66" charset="0"/>
              </a:rPr>
              <a:t>Hlavné príčiny porúch funkcie ES</a:t>
            </a:r>
            <a:endParaRPr lang="sk-SK" sz="4400" dirty="0">
              <a:solidFill>
                <a:schemeClr val="tx2">
                  <a:lumMod val="60000"/>
                  <a:lumOff val="40000"/>
                </a:schemeClr>
              </a:solidFill>
              <a:latin typeface="Mistral" pitchFamily="66" charset="0"/>
            </a:endParaRPr>
          </a:p>
        </p:txBody>
      </p:sp>
      <p:pic>
        <p:nvPicPr>
          <p:cNvPr id="15364"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428992" y="1577145"/>
            <a:ext cx="785818" cy="1566103"/>
          </a:xfrm>
          <a:prstGeom prst="rect">
            <a:avLst/>
          </a:prstGeom>
          <a:noFill/>
          <a:ln w="9525">
            <a:noFill/>
            <a:miter lim="800000"/>
            <a:headEnd/>
            <a:tailEnd/>
          </a:ln>
          <a:effectLst/>
        </p:spPr>
      </p:pic>
      <p:sp>
        <p:nvSpPr>
          <p:cNvPr id="15366" name="AutoShape 6" descr="vykricnik-600×600 – MISIONÁRI VERBISTI V BRATISLAV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sp>
        <p:nvSpPr>
          <p:cNvPr id="15368" name="AutoShape 8" descr="vykricnik-600×600 – MISIONÁRI VERBISTI V BRATISLAV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sp>
        <p:nvSpPr>
          <p:cNvPr id="15370" name="AutoShape 10" descr="vykricnik-600×600 – MISIONÁRI VERBISTI V BRATISLAV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sp>
        <p:nvSpPr>
          <p:cNvPr id="12" name="Obdélník 11"/>
          <p:cNvSpPr/>
          <p:nvPr/>
        </p:nvSpPr>
        <p:spPr>
          <a:xfrm>
            <a:off x="3710587" y="3071810"/>
            <a:ext cx="1218603" cy="369332"/>
          </a:xfrm>
          <a:prstGeom prst="rect">
            <a:avLst/>
          </a:prstGeom>
        </p:spPr>
        <p:txBody>
          <a:bodyPr wrap="none">
            <a:spAutoFit/>
          </a:bodyPr>
          <a:lstStyle/>
          <a:p>
            <a:r>
              <a:rPr lang="sk-SK" b="1" dirty="0" smtClean="0">
                <a:solidFill>
                  <a:srgbClr val="C00000"/>
                </a:solidFill>
                <a:latin typeface="Mistral" pitchFamily="66" charset="0"/>
              </a:rPr>
              <a:t>Fight or flight</a:t>
            </a:r>
          </a:p>
        </p:txBody>
      </p:sp>
      <p:pic>
        <p:nvPicPr>
          <p:cNvPr id="13" name="Picture 4"/>
          <p:cNvPicPr>
            <a:picLocks noChangeAspect="1" noChangeArrowheads="1"/>
          </p:cNvPicPr>
          <p:nvPr/>
        </p:nvPicPr>
        <p:blipFill>
          <a:blip r:embed="rId4">
            <a:clrChange>
              <a:clrFrom>
                <a:srgbClr val="FFFFFF"/>
              </a:clrFrom>
              <a:clrTo>
                <a:srgbClr val="FFFFFF">
                  <a:alpha val="0"/>
                </a:srgbClr>
              </a:clrTo>
            </a:clrChange>
            <a:duotone>
              <a:schemeClr val="accent1">
                <a:shade val="45000"/>
                <a:satMod val="135000"/>
              </a:schemeClr>
              <a:prstClr val="white"/>
            </a:duotone>
          </a:blip>
          <a:srcRect/>
          <a:stretch>
            <a:fillRect/>
          </a:stretch>
        </p:blipFill>
        <p:spPr bwMode="auto">
          <a:xfrm>
            <a:off x="4357686" y="1577145"/>
            <a:ext cx="785818" cy="1566103"/>
          </a:xfrm>
          <a:prstGeom prst="rect">
            <a:avLst/>
          </a:prstGeom>
          <a:noFill/>
          <a:ln w="9525">
            <a:noFill/>
            <a:miter lim="800000"/>
            <a:headEnd/>
            <a:tailEnd/>
          </a:ln>
          <a:effectLst/>
        </p:spPr>
      </p:pic>
      <p:pic>
        <p:nvPicPr>
          <p:cNvPr id="15363"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4">
                <a:tint val="45000"/>
                <a:satMod val="400000"/>
              </a:schemeClr>
            </a:duotone>
          </a:blip>
          <a:srcRect/>
          <a:stretch>
            <a:fillRect/>
          </a:stretch>
        </p:blipFill>
        <p:spPr bwMode="auto">
          <a:xfrm>
            <a:off x="3714744" y="1357298"/>
            <a:ext cx="1029987" cy="1714512"/>
          </a:xfrm>
          <a:prstGeom prst="rect">
            <a:avLst/>
          </a:prstGeom>
          <a:noFill/>
          <a:ln w="9525">
            <a:noFill/>
            <a:miter lim="800000"/>
            <a:headEnd/>
            <a:tailEnd/>
          </a:ln>
          <a:effectLst/>
        </p:spPr>
      </p:pic>
      <p:sp>
        <p:nvSpPr>
          <p:cNvPr id="14" name="Obdélník 13"/>
          <p:cNvSpPr/>
          <p:nvPr/>
        </p:nvSpPr>
        <p:spPr>
          <a:xfrm>
            <a:off x="-32" y="6000768"/>
            <a:ext cx="4572032" cy="769441"/>
          </a:xfrm>
          <a:prstGeom prst="rect">
            <a:avLst/>
          </a:prstGeom>
          <a:gradFill>
            <a:gsLst>
              <a:gs pos="16000">
                <a:schemeClr val="accent1">
                  <a:lumMod val="40000"/>
                  <a:lumOff val="60000"/>
                  <a:alpha val="68000"/>
                </a:schemeClr>
              </a:gs>
              <a:gs pos="80000">
                <a:schemeClr val="accent2">
                  <a:shade val="93000"/>
                  <a:satMod val="130000"/>
                </a:schemeClr>
              </a:gs>
              <a:gs pos="100000">
                <a:schemeClr val="accent2">
                  <a:shade val="94000"/>
                  <a:satMod val="135000"/>
                </a:schemeClr>
              </a:gs>
            </a:gsLst>
            <a:lin ang="16200000" scaled="0"/>
          </a:gradFill>
        </p:spPr>
        <p:style>
          <a:lnRef idx="0">
            <a:schemeClr val="accent2"/>
          </a:lnRef>
          <a:fillRef idx="3">
            <a:schemeClr val="accent2"/>
          </a:fillRef>
          <a:effectRef idx="3">
            <a:schemeClr val="accent2"/>
          </a:effectRef>
          <a:fontRef idx="minor">
            <a:schemeClr val="lt1"/>
          </a:fontRef>
        </p:style>
        <p:txBody>
          <a:bodyPr wrap="square">
            <a:spAutoFit/>
          </a:bodyPr>
          <a:lstStyle/>
          <a:p>
            <a:r>
              <a:rPr lang="sk-SK" sz="1100" dirty="0" smtClean="0"/>
              <a:t>Cukrovka (najbežnejšia) - nesprávna </a:t>
            </a:r>
            <a:r>
              <a:rPr lang="sk-SK" sz="1100" dirty="0" smtClean="0"/>
              <a:t> zvýšená glukóza </a:t>
            </a:r>
            <a:r>
              <a:rPr lang="sk-SK" sz="1100" dirty="0" smtClean="0"/>
              <a:t>z dôvodu nedostatku </a:t>
            </a:r>
            <a:r>
              <a:rPr lang="sk-SK" sz="1100" dirty="0" smtClean="0"/>
              <a:t>inzulínu,</a:t>
            </a:r>
          </a:p>
          <a:p>
            <a:r>
              <a:rPr lang="sk-SK" sz="1100" dirty="0" smtClean="0"/>
              <a:t>Hypotyreóza </a:t>
            </a:r>
            <a:r>
              <a:rPr lang="sk-SK" sz="1100" dirty="0" smtClean="0"/>
              <a:t>- nedostatočné množstvo produkovaného hormónu štítnej žľazy</a:t>
            </a:r>
            <a:br>
              <a:rPr lang="sk-SK" sz="1100" dirty="0" smtClean="0"/>
            </a:br>
            <a:r>
              <a:rPr lang="sk-SK" sz="1100" dirty="0" smtClean="0"/>
              <a:t>Hypoglykémia - nízka hladina glukózy v </a:t>
            </a:r>
            <a:r>
              <a:rPr lang="sk-SK" sz="1100" dirty="0" smtClean="0"/>
              <a:t>krvi</a:t>
            </a:r>
            <a:endParaRPr lang="sk-SK" sz="1100" dirty="0"/>
          </a:p>
        </p:txBody>
      </p:sp>
      <p:sp>
        <p:nvSpPr>
          <p:cNvPr id="15" name="Obdélník 14"/>
          <p:cNvSpPr/>
          <p:nvPr/>
        </p:nvSpPr>
        <p:spPr>
          <a:xfrm>
            <a:off x="4643438" y="6000768"/>
            <a:ext cx="4500562" cy="769441"/>
          </a:xfrm>
          <a:prstGeom prst="rect">
            <a:avLst/>
          </a:prstGeom>
          <a:gradFill>
            <a:gsLst>
              <a:gs pos="16000">
                <a:schemeClr val="accent1">
                  <a:lumMod val="40000"/>
                  <a:lumOff val="60000"/>
                  <a:alpha val="68000"/>
                </a:schemeClr>
              </a:gs>
              <a:gs pos="80000">
                <a:schemeClr val="accent2">
                  <a:shade val="93000"/>
                  <a:satMod val="130000"/>
                </a:schemeClr>
              </a:gs>
              <a:gs pos="100000">
                <a:schemeClr val="accent2">
                  <a:shade val="94000"/>
                  <a:satMod val="135000"/>
                </a:schemeClr>
              </a:gs>
            </a:gsLst>
            <a:lin ang="16200000" scaled="0"/>
          </a:gradFill>
        </p:spPr>
        <p:style>
          <a:lnRef idx="0">
            <a:schemeClr val="accent2"/>
          </a:lnRef>
          <a:fillRef idx="3">
            <a:schemeClr val="accent2"/>
          </a:fillRef>
          <a:effectRef idx="3">
            <a:schemeClr val="accent2"/>
          </a:effectRef>
          <a:fontRef idx="minor">
            <a:schemeClr val="lt1"/>
          </a:fontRef>
        </p:style>
        <p:txBody>
          <a:bodyPr wrap="square">
            <a:spAutoFit/>
          </a:bodyPr>
          <a:lstStyle/>
          <a:p>
            <a:r>
              <a:rPr lang="sk-SK" sz="1100" dirty="0" smtClean="0"/>
              <a:t>Cukrovka (najbežnejšia) </a:t>
            </a:r>
            <a:r>
              <a:rPr lang="sk-SK" sz="1100" dirty="0" smtClean="0"/>
              <a:t>– zvýšená potreba </a:t>
            </a:r>
            <a:r>
              <a:rPr lang="sk-SK" sz="1100" dirty="0" smtClean="0"/>
              <a:t>vylučovať inzulín a/alebo bunky stratia svoju schopnosť počúvať signály od </a:t>
            </a:r>
            <a:r>
              <a:rPr lang="sk-SK" sz="1100" dirty="0" smtClean="0"/>
              <a:t>inzulínu- obezita.</a:t>
            </a:r>
            <a:r>
              <a:rPr lang="sk-SK" sz="1100" dirty="0" smtClean="0"/>
              <a:t/>
            </a:r>
            <a:br>
              <a:rPr lang="sk-SK" sz="1100" dirty="0" smtClean="0"/>
            </a:br>
            <a:r>
              <a:rPr lang="sk-SK" sz="1100" dirty="0" smtClean="0"/>
              <a:t>Hypertyreóza </a:t>
            </a:r>
            <a:r>
              <a:rPr lang="sk-SK" sz="1100" dirty="0" smtClean="0"/>
              <a:t>- </a:t>
            </a:r>
            <a:r>
              <a:rPr lang="sk-SK" sz="1100" dirty="0" smtClean="0"/>
              <a:t>nadprodukcia </a:t>
            </a:r>
            <a:r>
              <a:rPr lang="sk-SK" sz="1100" dirty="0" smtClean="0"/>
              <a:t>hormónu štítnej </a:t>
            </a:r>
            <a:r>
              <a:rPr lang="sk-SK" sz="1100" dirty="0" smtClean="0"/>
              <a:t>žľazy (tyroxín </a:t>
            </a:r>
            <a:r>
              <a:rPr lang="sk-SK" sz="1100" dirty="0" smtClean="0"/>
              <a:t>a </a:t>
            </a:r>
            <a:r>
              <a:rPr lang="sk-SK" sz="1100" dirty="0" smtClean="0"/>
              <a:t>trijódtyronín)</a:t>
            </a:r>
          </a:p>
          <a:p>
            <a:r>
              <a:rPr lang="sk-SK" sz="1100" dirty="0" smtClean="0"/>
              <a:t>Hyperglykémia </a:t>
            </a:r>
            <a:r>
              <a:rPr lang="sk-SK" sz="1100" dirty="0" smtClean="0"/>
              <a:t>- </a:t>
            </a:r>
            <a:r>
              <a:rPr lang="sk-SK" sz="1100" dirty="0" smtClean="0"/>
              <a:t>vysoká </a:t>
            </a:r>
            <a:r>
              <a:rPr lang="sk-SK" sz="1100" dirty="0" smtClean="0"/>
              <a:t>hladina glukózy v </a:t>
            </a:r>
            <a:r>
              <a:rPr lang="sk-SK" sz="1100" dirty="0" smtClean="0"/>
              <a:t>krvi (</a:t>
            </a:r>
            <a:r>
              <a:rPr lang="sk-SK" sz="1100" dirty="0" smtClean="0"/>
              <a:t>Diabetes mellitus </a:t>
            </a:r>
            <a:r>
              <a:rPr lang="sk-SK" sz="1100" dirty="0" smtClean="0"/>
              <a:t>)</a:t>
            </a:r>
            <a:endParaRPr lang="sk-SK" sz="11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8" name="Picture 6"/>
          <p:cNvPicPr>
            <a:picLocks noChangeAspect="1" noChangeArrowheads="1"/>
          </p:cNvPicPr>
          <p:nvPr/>
        </p:nvPicPr>
        <p:blipFill>
          <a:blip r:embed="rId2">
            <a:duotone>
              <a:schemeClr val="accent4">
                <a:shade val="45000"/>
                <a:satMod val="135000"/>
              </a:schemeClr>
              <a:prstClr val="white"/>
            </a:duotone>
            <a:lum contrast="40000"/>
          </a:blip>
          <a:srcRect/>
          <a:stretch>
            <a:fillRect/>
          </a:stretch>
        </p:blipFill>
        <p:spPr bwMode="auto">
          <a:xfrm>
            <a:off x="642910" y="500042"/>
            <a:ext cx="5000660" cy="6063707"/>
          </a:xfrm>
          <a:prstGeom prst="rect">
            <a:avLst/>
          </a:prstGeom>
          <a:noFill/>
          <a:ln w="9525">
            <a:noFill/>
            <a:miter lim="800000"/>
            <a:headEnd/>
            <a:tailEnd/>
          </a:ln>
          <a:effectLst/>
        </p:spPr>
      </p:pic>
      <p:sp>
        <p:nvSpPr>
          <p:cNvPr id="4" name="Obdélník 3"/>
          <p:cNvSpPr/>
          <p:nvPr/>
        </p:nvSpPr>
        <p:spPr>
          <a:xfrm>
            <a:off x="4214811" y="785794"/>
            <a:ext cx="3643338" cy="769441"/>
          </a:xfrm>
          <a:prstGeom prst="rect">
            <a:avLst/>
          </a:prstGeom>
        </p:spPr>
        <p:txBody>
          <a:bodyPr wrap="square">
            <a:spAutoFit/>
          </a:bodyPr>
          <a:lstStyle/>
          <a:p>
            <a:pPr algn="ctr"/>
            <a:r>
              <a:rPr lang="sk-SK" sz="4400" dirty="0" smtClean="0">
                <a:solidFill>
                  <a:schemeClr val="accent4">
                    <a:lumMod val="75000"/>
                  </a:schemeClr>
                </a:solidFill>
                <a:latin typeface="Mistral" pitchFamily="66" charset="0"/>
              </a:rPr>
              <a:t>Pán Pankreas</a:t>
            </a:r>
            <a:endParaRPr lang="sk-SK" sz="4400" dirty="0">
              <a:solidFill>
                <a:schemeClr val="accent4">
                  <a:lumMod val="75000"/>
                </a:schemeClr>
              </a:solidFill>
              <a:latin typeface="Mistral"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0" y="0"/>
            <a:ext cx="9144000" cy="1285860"/>
          </a:xfrm>
        </p:spPr>
        <p:style>
          <a:lnRef idx="0">
            <a:schemeClr val="accent6"/>
          </a:lnRef>
          <a:fillRef idx="3">
            <a:schemeClr val="accent6"/>
          </a:fillRef>
          <a:effectRef idx="3">
            <a:schemeClr val="accent6"/>
          </a:effectRef>
          <a:fontRef idx="minor">
            <a:schemeClr val="lt1"/>
          </a:fontRef>
        </p:style>
        <p:txBody>
          <a:bodyPr>
            <a:normAutofit/>
          </a:bodyPr>
          <a:lstStyle/>
          <a:p>
            <a:pPr algn="l"/>
            <a:r>
              <a:rPr lang="sk-SK" sz="3600" dirty="0" smtClean="0">
                <a:latin typeface="Mistral" pitchFamily="66" charset="0"/>
              </a:rPr>
              <a:t>   </a:t>
            </a:r>
            <a:r>
              <a:rPr lang="sk-SK" sz="6000" dirty="0" smtClean="0">
                <a:solidFill>
                  <a:schemeClr val="accent5">
                    <a:lumMod val="40000"/>
                    <a:lumOff val="60000"/>
                  </a:schemeClr>
                </a:solidFill>
                <a:latin typeface="Mistral" pitchFamily="66" charset="0"/>
              </a:rPr>
              <a:t>Pankreas/ Slinivka</a:t>
            </a:r>
            <a:endParaRPr lang="sk-SK" sz="6000" dirty="0">
              <a:solidFill>
                <a:schemeClr val="accent5">
                  <a:lumMod val="40000"/>
                  <a:lumOff val="60000"/>
                </a:schemeClr>
              </a:solidFill>
              <a:latin typeface="Mistral" pitchFamily="66" charset="0"/>
            </a:endParaRPr>
          </a:p>
        </p:txBody>
      </p:sp>
      <p:pic>
        <p:nvPicPr>
          <p:cNvPr id="34818" name="Picture 2"/>
          <p:cNvPicPr>
            <a:picLocks noChangeAspect="1" noChangeArrowheads="1"/>
          </p:cNvPicPr>
          <p:nvPr/>
        </p:nvPicPr>
        <p:blipFill>
          <a:blip r:embed="rId3"/>
          <a:srcRect/>
          <a:stretch>
            <a:fillRect/>
          </a:stretch>
        </p:blipFill>
        <p:spPr bwMode="auto">
          <a:xfrm>
            <a:off x="0" y="1357298"/>
            <a:ext cx="9144000" cy="5500702"/>
          </a:xfrm>
          <a:prstGeom prst="rect">
            <a:avLst/>
          </a:prstGeom>
          <a:noFill/>
          <a:ln w="9525">
            <a:noFill/>
            <a:miter lim="800000"/>
            <a:headEnd/>
            <a:tailEnd/>
          </a:ln>
          <a:effectLst/>
        </p:spPr>
      </p:pic>
      <p:pic>
        <p:nvPicPr>
          <p:cNvPr id="34819" name="Picture 3"/>
          <p:cNvPicPr>
            <a:picLocks noChangeAspect="1" noChangeArrowheads="1"/>
          </p:cNvPicPr>
          <p:nvPr/>
        </p:nvPicPr>
        <p:blipFill>
          <a:blip r:embed="rId4"/>
          <a:srcRect/>
          <a:stretch>
            <a:fillRect/>
          </a:stretch>
        </p:blipFill>
        <p:spPr bwMode="auto">
          <a:xfrm>
            <a:off x="6643702" y="28583"/>
            <a:ext cx="2525300" cy="1257277"/>
          </a:xfrm>
          <a:prstGeom prst="rect">
            <a:avLst/>
          </a:prstGeom>
          <a:noFill/>
          <a:ln w="9525">
            <a:noFill/>
            <a:miter lim="800000"/>
            <a:headEnd/>
            <a:tailEnd/>
          </a:ln>
          <a:effectLst/>
        </p:spPr>
      </p:pic>
      <p:sp>
        <p:nvSpPr>
          <p:cNvPr id="27" name="Obdélník 26"/>
          <p:cNvSpPr/>
          <p:nvPr/>
        </p:nvSpPr>
        <p:spPr>
          <a:xfrm>
            <a:off x="0" y="4857760"/>
            <a:ext cx="3071802" cy="157163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sk-SK" b="1" dirty="0" smtClean="0">
                <a:solidFill>
                  <a:schemeClr val="accent3">
                    <a:lumMod val="60000"/>
                    <a:lumOff val="40000"/>
                  </a:schemeClr>
                </a:solidFill>
              </a:rPr>
              <a:t>Aká je úloha pankreasu?</a:t>
            </a:r>
          </a:p>
          <a:p>
            <a:r>
              <a:rPr lang="sk-SK" sz="1200" dirty="0" smtClean="0"/>
              <a:t>Podžalúdková žľaza je bohato zásobená krvou a nervovými zakončeniami, ktoré pomáhajú regulovať produkciu enzýmov a hormónov. Je to žľaza s vonkajšou aj vnútornou sekréciou.</a:t>
            </a:r>
            <a:endParaRPr lang="sk-SK" sz="1200" dirty="0"/>
          </a:p>
        </p:txBody>
      </p:sp>
      <p:sp>
        <p:nvSpPr>
          <p:cNvPr id="28" name="TextovéPole 27"/>
          <p:cNvSpPr txBox="1"/>
          <p:nvPr/>
        </p:nvSpPr>
        <p:spPr>
          <a:xfrm>
            <a:off x="2714612" y="6500834"/>
            <a:ext cx="4233531" cy="369332"/>
          </a:xfrm>
          <a:prstGeom prst="rect">
            <a:avLst/>
          </a:prstGeom>
          <a:noFill/>
        </p:spPr>
        <p:txBody>
          <a:bodyPr wrap="none" rtlCol="0">
            <a:spAutoFit/>
          </a:bodyPr>
          <a:lstStyle/>
          <a:p>
            <a:r>
              <a:rPr lang="sk-SK" dirty="0" smtClean="0"/>
              <a:t>Po jedle stúpa hladina inzulínu do 10 minút</a:t>
            </a:r>
            <a:endParaRPr lang="sk-SK"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0" y="0"/>
            <a:ext cx="9144000" cy="642918"/>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sk-SK" sz="3600" dirty="0" smtClean="0">
                <a:solidFill>
                  <a:schemeClr val="accent3">
                    <a:lumMod val="60000"/>
                    <a:lumOff val="40000"/>
                  </a:schemeClr>
                </a:solidFill>
                <a:latin typeface="Mistral" pitchFamily="66" charset="0"/>
              </a:rPr>
              <a:t/>
            </a:r>
            <a:br>
              <a:rPr lang="sk-SK" sz="3600" dirty="0" smtClean="0">
                <a:solidFill>
                  <a:schemeClr val="accent3">
                    <a:lumMod val="60000"/>
                    <a:lumOff val="40000"/>
                  </a:schemeClr>
                </a:solidFill>
                <a:latin typeface="Mistral" pitchFamily="66" charset="0"/>
              </a:rPr>
            </a:br>
            <a:r>
              <a:rPr lang="sk-SK" sz="3600" dirty="0" smtClean="0">
                <a:solidFill>
                  <a:schemeClr val="accent3">
                    <a:lumMod val="60000"/>
                    <a:lumOff val="40000"/>
                  </a:schemeClr>
                </a:solidFill>
                <a:latin typeface="Mistral" pitchFamily="66" charset="0"/>
              </a:rPr>
              <a:t>Pankreas (slinivka) a jeho význam a funkcia v systéme.</a:t>
            </a:r>
            <a:br>
              <a:rPr lang="sk-SK" sz="3600" dirty="0" smtClean="0">
                <a:solidFill>
                  <a:schemeClr val="accent3">
                    <a:lumMod val="60000"/>
                    <a:lumOff val="40000"/>
                  </a:schemeClr>
                </a:solidFill>
                <a:latin typeface="Mistral" pitchFamily="66" charset="0"/>
              </a:rPr>
            </a:br>
            <a:endParaRPr lang="sk-SK" sz="3600" dirty="0">
              <a:solidFill>
                <a:schemeClr val="accent3">
                  <a:lumMod val="60000"/>
                  <a:lumOff val="40000"/>
                </a:schemeClr>
              </a:solidFill>
              <a:latin typeface="Mistral" pitchFamily="66" charset="0"/>
            </a:endParaRPr>
          </a:p>
        </p:txBody>
      </p:sp>
      <p:sp>
        <p:nvSpPr>
          <p:cNvPr id="3" name="Podnadpis 2"/>
          <p:cNvSpPr>
            <a:spLocks noGrp="1"/>
          </p:cNvSpPr>
          <p:nvPr>
            <p:ph type="subTitle" idx="1"/>
          </p:nvPr>
        </p:nvSpPr>
        <p:spPr>
          <a:xfrm>
            <a:off x="0" y="642918"/>
            <a:ext cx="9144000" cy="3000396"/>
          </a:xfrm>
          <a:solidFill>
            <a:srgbClr val="FCBFA6"/>
          </a:solidFill>
        </p:spPr>
        <p:style>
          <a:lnRef idx="0">
            <a:schemeClr val="accent2"/>
          </a:lnRef>
          <a:fillRef idx="3">
            <a:schemeClr val="accent2"/>
          </a:fillRef>
          <a:effectRef idx="3">
            <a:schemeClr val="accent2"/>
          </a:effectRef>
          <a:fontRef idx="minor">
            <a:schemeClr val="lt1"/>
          </a:fontRef>
        </p:style>
        <p:txBody>
          <a:bodyPr>
            <a:noAutofit/>
          </a:bodyPr>
          <a:lstStyle/>
          <a:p>
            <a:r>
              <a:rPr lang="sk-SK" sz="1200" b="1" dirty="0" smtClean="0">
                <a:solidFill>
                  <a:schemeClr val="accent2">
                    <a:lumMod val="75000"/>
                  </a:schemeClr>
                </a:solidFill>
              </a:rPr>
              <a:t>Pankreas je uložený za pobrušnicou (peritoneum). Z vnútorných orgánov je najlepšie chránený – spredu je krytý svalmi prednej brušnej steny a žalúdkom (medzi nimi je tuková </a:t>
            </a:r>
            <a:r>
              <a:rPr lang="sk-SK" sz="1200" b="1" dirty="0" smtClean="0">
                <a:solidFill>
                  <a:schemeClr val="accent2">
                    <a:lumMod val="75000"/>
                  </a:schemeClr>
                </a:solidFill>
              </a:rPr>
              <a:t>vrstva), </a:t>
            </a:r>
            <a:r>
              <a:rPr lang="sk-SK" sz="1200" b="1" dirty="0" smtClean="0">
                <a:solidFill>
                  <a:schemeClr val="accent2">
                    <a:lumMod val="75000"/>
                  </a:schemeClr>
                </a:solidFill>
              </a:rPr>
              <a:t>zozadu chrbtovými svalmi.</a:t>
            </a:r>
            <a:endParaRPr lang="sk-SK" sz="1200" b="1" dirty="0">
              <a:solidFill>
                <a:schemeClr val="accent2">
                  <a:lumMod val="75000"/>
                </a:schemeClr>
              </a:solidFill>
            </a:endParaRPr>
          </a:p>
        </p:txBody>
      </p:sp>
      <p:sp>
        <p:nvSpPr>
          <p:cNvPr id="4" name="Podnadpis 2"/>
          <p:cNvSpPr txBox="1">
            <a:spLocks/>
          </p:cNvSpPr>
          <p:nvPr/>
        </p:nvSpPr>
        <p:spPr>
          <a:xfrm>
            <a:off x="0" y="3643314"/>
            <a:ext cx="9144000" cy="3286148"/>
          </a:xfrm>
          <a:prstGeom prst="rect">
            <a:avLst/>
          </a:prstGeom>
          <a:solidFill>
            <a:srgbClr val="FDDCCF"/>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oAutofit/>
          </a:bodyPr>
          <a:lstStyle/>
          <a:p>
            <a:r>
              <a:rPr lang="sk-SK" sz="2400" b="1" dirty="0" smtClean="0">
                <a:solidFill>
                  <a:schemeClr val="accent2">
                    <a:lumMod val="75000"/>
                  </a:schemeClr>
                </a:solidFill>
                <a:latin typeface="Mistral" pitchFamily="66" charset="0"/>
              </a:rPr>
              <a:t>Vonkajšia sekrécia</a:t>
            </a:r>
          </a:p>
          <a:p>
            <a:r>
              <a:rPr lang="sk-SK" sz="1200" dirty="0" smtClean="0">
                <a:solidFill>
                  <a:schemeClr val="accent2">
                    <a:lumMod val="50000"/>
                  </a:schemeClr>
                </a:solidFill>
              </a:rPr>
              <a:t>Továreň na výrobu </a:t>
            </a:r>
            <a:r>
              <a:rPr lang="sk-SK" sz="1200" b="1" dirty="0" smtClean="0">
                <a:solidFill>
                  <a:schemeClr val="accent2">
                    <a:lumMod val="50000"/>
                  </a:schemeClr>
                </a:solidFill>
              </a:rPr>
              <a:t>pankreatickej </a:t>
            </a:r>
            <a:r>
              <a:rPr lang="sk-SK" sz="1200" b="1" dirty="0" smtClean="0">
                <a:solidFill>
                  <a:schemeClr val="accent2">
                    <a:lumMod val="50000"/>
                  </a:schemeClr>
                </a:solidFill>
              </a:rPr>
              <a:t>šťavy</a:t>
            </a:r>
            <a:r>
              <a:rPr lang="sk-SK" sz="1200" dirty="0" smtClean="0">
                <a:solidFill>
                  <a:schemeClr val="accent2">
                    <a:lumMod val="50000"/>
                  </a:schemeClr>
                </a:solidFill>
              </a:rPr>
              <a:t> </a:t>
            </a:r>
            <a:r>
              <a:rPr lang="sk-SK" sz="1200" dirty="0" smtClean="0">
                <a:solidFill>
                  <a:schemeClr val="accent2">
                    <a:lumMod val="50000"/>
                  </a:schemeClr>
                </a:solidFill>
              </a:rPr>
              <a:t>(enzýmy </a:t>
            </a:r>
            <a:r>
              <a:rPr lang="sk-SK" sz="1200" dirty="0" smtClean="0">
                <a:solidFill>
                  <a:schemeClr val="accent2">
                    <a:lumMod val="50000"/>
                  </a:schemeClr>
                </a:solidFill>
              </a:rPr>
              <a:t>štiepiace bielkoviny, tuky a cukry (trypsín, </a:t>
            </a:r>
            <a:r>
              <a:rPr lang="sk-SK" sz="1200" dirty="0" smtClean="0">
                <a:solidFill>
                  <a:schemeClr val="accent2">
                    <a:lumMod val="50000"/>
                  </a:schemeClr>
                </a:solidFill>
              </a:rPr>
              <a:t>lipáza </a:t>
            </a:r>
            <a:r>
              <a:rPr lang="sk-SK" sz="1200" dirty="0" smtClean="0">
                <a:solidFill>
                  <a:schemeClr val="accent2">
                    <a:lumMod val="50000"/>
                  </a:schemeClr>
                </a:solidFill>
              </a:rPr>
              <a:t>a </a:t>
            </a:r>
            <a:r>
              <a:rPr lang="sk-SK" sz="1200" dirty="0" smtClean="0">
                <a:solidFill>
                  <a:schemeClr val="accent2">
                    <a:lumMod val="50000"/>
                  </a:schemeClr>
                </a:solidFill>
              </a:rPr>
              <a:t>amyláza).</a:t>
            </a:r>
            <a:endParaRPr lang="sk-SK" sz="1200" dirty="0" smtClean="0">
              <a:solidFill>
                <a:schemeClr val="accent2">
                  <a:lumMod val="50000"/>
                </a:schemeClr>
              </a:solidFill>
            </a:endParaRPr>
          </a:p>
          <a:p>
            <a:r>
              <a:rPr lang="sk-SK" sz="1200" dirty="0" smtClean="0">
                <a:solidFill>
                  <a:schemeClr val="accent2">
                    <a:lumMod val="50000"/>
                  </a:schemeClr>
                </a:solidFill>
              </a:rPr>
              <a:t>Pankreatická šťava je odvádzaná do </a:t>
            </a:r>
            <a:r>
              <a:rPr lang="sk-SK" sz="1200" b="1" dirty="0" smtClean="0">
                <a:solidFill>
                  <a:schemeClr val="accent2">
                    <a:lumMod val="50000"/>
                  </a:schemeClr>
                </a:solidFill>
              </a:rPr>
              <a:t>dvanástnika</a:t>
            </a:r>
            <a:r>
              <a:rPr lang="sk-SK" sz="1200" dirty="0" smtClean="0">
                <a:solidFill>
                  <a:schemeClr val="accent2">
                    <a:lumMod val="50000"/>
                  </a:schemeClr>
                </a:solidFill>
              </a:rPr>
              <a:t>, kde sa podieľa na ďalšom </a:t>
            </a:r>
            <a:r>
              <a:rPr lang="sk-SK" sz="1200" b="1" dirty="0" smtClean="0">
                <a:solidFill>
                  <a:schemeClr val="accent2">
                    <a:lumMod val="50000"/>
                  </a:schemeClr>
                </a:solidFill>
              </a:rPr>
              <a:t>chemickom trávení potravy, natrávenej v žalúdku.</a:t>
            </a:r>
            <a:endParaRPr lang="sk-SK" sz="1200" dirty="0" smtClean="0">
              <a:solidFill>
                <a:schemeClr val="accent2">
                  <a:lumMod val="50000"/>
                </a:schemeClr>
              </a:solidFill>
            </a:endParaRPr>
          </a:p>
          <a:p>
            <a:r>
              <a:rPr lang="sk-SK" sz="1200" dirty="0" smtClean="0">
                <a:solidFill>
                  <a:schemeClr val="accent2">
                    <a:lumMod val="50000"/>
                  </a:schemeClr>
                </a:solidFill>
              </a:rPr>
              <a:t>V priebehu dňa vyprodukuje pankreas od </a:t>
            </a:r>
            <a:r>
              <a:rPr lang="sk-SK" sz="1200" b="1" dirty="0" smtClean="0">
                <a:solidFill>
                  <a:schemeClr val="accent2">
                    <a:lumMod val="50000"/>
                  </a:schemeClr>
                </a:solidFill>
              </a:rPr>
              <a:t>1,5 až 3 litre pankreatickej šťavy,</a:t>
            </a:r>
            <a:r>
              <a:rPr lang="sk-SK" sz="1200" dirty="0" smtClean="0">
                <a:solidFill>
                  <a:schemeClr val="accent2">
                    <a:lumMod val="50000"/>
                  </a:schemeClr>
                </a:solidFill>
              </a:rPr>
              <a:t> ktorá je synchronizovaná s dodaním potravy do žalúdka. Objem a obsah enzýmov pankreatickej šťavy ovplyvňuje to, aké zloženie mala prijatá strava.</a:t>
            </a:r>
          </a:p>
          <a:p>
            <a:r>
              <a:rPr lang="sk-SK" sz="1200" dirty="0" smtClean="0">
                <a:solidFill>
                  <a:schemeClr val="accent2">
                    <a:lumMod val="50000"/>
                  </a:schemeClr>
                </a:solidFill>
              </a:rPr>
              <a:t>Mechanizmus fungovania pankreasu je zabezpečený pomocou </a:t>
            </a:r>
            <a:r>
              <a:rPr lang="sk-SK" sz="1200" b="1" dirty="0" smtClean="0">
                <a:solidFill>
                  <a:schemeClr val="accent2">
                    <a:lumMod val="50000"/>
                  </a:schemeClr>
                </a:solidFill>
              </a:rPr>
              <a:t>nadobličiek, štítnej žľazy a </a:t>
            </a:r>
            <a:r>
              <a:rPr lang="sk-SK" sz="1200" b="1" dirty="0" smtClean="0">
                <a:solidFill>
                  <a:schemeClr val="accent2">
                    <a:lumMod val="50000"/>
                  </a:schemeClr>
                </a:solidFill>
              </a:rPr>
              <a:t>príštitných </a:t>
            </a:r>
            <a:r>
              <a:rPr lang="sk-SK" sz="1200" b="1" dirty="0" smtClean="0">
                <a:solidFill>
                  <a:schemeClr val="accent2">
                    <a:lumMod val="50000"/>
                  </a:schemeClr>
                </a:solidFill>
              </a:rPr>
              <a:t>teliesok</a:t>
            </a:r>
            <a:r>
              <a:rPr lang="sk-SK" sz="1200" b="1" dirty="0" smtClean="0">
                <a:solidFill>
                  <a:schemeClr val="accent2">
                    <a:lumMod val="50000"/>
                  </a:schemeClr>
                </a:solidFill>
              </a:rPr>
              <a:t>.</a:t>
            </a:r>
          </a:p>
          <a:p>
            <a:r>
              <a:rPr lang="sk-SK" sz="2800" b="1" dirty="0" smtClean="0">
                <a:solidFill>
                  <a:schemeClr val="accent3">
                    <a:lumMod val="50000"/>
                  </a:schemeClr>
                </a:solidFill>
                <a:latin typeface="Mistral" pitchFamily="66" charset="0"/>
              </a:rPr>
              <a:t>Vnútorná sekrécia</a:t>
            </a:r>
          </a:p>
          <a:p>
            <a:r>
              <a:rPr lang="sk-SK" sz="1400" dirty="0" smtClean="0">
                <a:solidFill>
                  <a:schemeClr val="accent3">
                    <a:lumMod val="50000"/>
                  </a:schemeClr>
                </a:solidFill>
              </a:rPr>
              <a:t>Iba asi 1,5 % objemu pankreasu tvoria bunky, ktoré produkujú dôležité hormóny – </a:t>
            </a:r>
            <a:r>
              <a:rPr lang="sk-SK" sz="1400" b="1" dirty="0" smtClean="0">
                <a:solidFill>
                  <a:schemeClr val="accent3">
                    <a:lumMod val="50000"/>
                  </a:schemeClr>
                </a:solidFill>
              </a:rPr>
              <a:t>inzulín a glukagón,</a:t>
            </a:r>
            <a:r>
              <a:rPr lang="sk-SK" sz="1400" dirty="0" smtClean="0">
                <a:solidFill>
                  <a:schemeClr val="accent3">
                    <a:lumMod val="50000"/>
                  </a:schemeClr>
                </a:solidFill>
              </a:rPr>
              <a:t> vylučované do krvi. Túto časť tvorí asi milión bunkových zhlukov, tzv. </a:t>
            </a:r>
            <a:r>
              <a:rPr lang="sk-SK" sz="1400" b="1" dirty="0" smtClean="0">
                <a:solidFill>
                  <a:schemeClr val="accent3">
                    <a:lumMod val="50000"/>
                  </a:schemeClr>
                </a:solidFill>
              </a:rPr>
              <a:t>Langerhansove ostrovčeky.</a:t>
            </a:r>
            <a:endParaRPr lang="sk-SK" sz="1400" dirty="0" smtClean="0">
              <a:solidFill>
                <a:schemeClr val="accent3">
                  <a:lumMod val="50000"/>
                </a:schemeClr>
              </a:solidFill>
            </a:endParaRPr>
          </a:p>
          <a:p>
            <a:r>
              <a:rPr lang="sk-SK" sz="1400" dirty="0" smtClean="0">
                <a:solidFill>
                  <a:schemeClr val="accent3">
                    <a:lumMod val="50000"/>
                  </a:schemeClr>
                </a:solidFill>
              </a:rPr>
              <a:t>Langerhansove ostrovčeky obsahujú niekoľko typov buniek:</a:t>
            </a:r>
          </a:p>
          <a:p>
            <a:r>
              <a:rPr lang="sk-SK" sz="1400" b="1" dirty="0" smtClean="0">
                <a:solidFill>
                  <a:schemeClr val="accent3">
                    <a:lumMod val="50000"/>
                  </a:schemeClr>
                </a:solidFill>
              </a:rPr>
              <a:t>alfa </a:t>
            </a:r>
            <a:r>
              <a:rPr lang="sk-SK" sz="1400" b="1" dirty="0" smtClean="0">
                <a:solidFill>
                  <a:schemeClr val="accent3">
                    <a:lumMod val="50000"/>
                  </a:schemeClr>
                </a:solidFill>
              </a:rPr>
              <a:t>bunky 25%</a:t>
            </a:r>
            <a:r>
              <a:rPr lang="sk-SK" sz="1400" dirty="0" smtClean="0">
                <a:solidFill>
                  <a:schemeClr val="accent3">
                    <a:lumMod val="50000"/>
                  </a:schemeClr>
                </a:solidFill>
              </a:rPr>
              <a:t> (tvoria </a:t>
            </a:r>
            <a:r>
              <a:rPr lang="sk-SK" sz="1400" dirty="0" smtClean="0">
                <a:solidFill>
                  <a:schemeClr val="accent3">
                    <a:lumMod val="50000"/>
                  </a:schemeClr>
                </a:solidFill>
              </a:rPr>
              <a:t>glukagón, </a:t>
            </a:r>
            <a:r>
              <a:rPr lang="sk-SK" sz="1400" dirty="0" err="1" smtClean="0">
                <a:solidFill>
                  <a:schemeClr val="accent3">
                    <a:lumMod val="50000"/>
                  </a:schemeClr>
                </a:solidFill>
              </a:rPr>
              <a:t>inhibuje</a:t>
            </a:r>
            <a:r>
              <a:rPr lang="sk-SK" sz="1400" dirty="0" smtClean="0">
                <a:solidFill>
                  <a:schemeClr val="accent3">
                    <a:lumMod val="50000"/>
                  </a:schemeClr>
                </a:solidFill>
              </a:rPr>
              <a:t> inzulín </a:t>
            </a:r>
            <a:r>
              <a:rPr lang="sk-SK" sz="1400" dirty="0" smtClean="0">
                <a:solidFill>
                  <a:schemeClr val="accent3">
                    <a:lumMod val="50000"/>
                  </a:schemeClr>
                </a:solidFill>
              </a:rPr>
              <a:t>– látka zvyšujúca hladinu cukru v krvi)</a:t>
            </a:r>
          </a:p>
          <a:p>
            <a:r>
              <a:rPr lang="sk-SK" sz="1400" b="1" dirty="0" smtClean="0">
                <a:solidFill>
                  <a:schemeClr val="accent3">
                    <a:lumMod val="50000"/>
                  </a:schemeClr>
                </a:solidFill>
              </a:rPr>
              <a:t>beta </a:t>
            </a:r>
            <a:r>
              <a:rPr lang="sk-SK" sz="1400" b="1" dirty="0" smtClean="0">
                <a:solidFill>
                  <a:schemeClr val="accent3">
                    <a:lumMod val="50000"/>
                  </a:schemeClr>
                </a:solidFill>
              </a:rPr>
              <a:t>bunky 60%</a:t>
            </a:r>
            <a:r>
              <a:rPr lang="sk-SK" sz="1400" dirty="0" smtClean="0">
                <a:solidFill>
                  <a:schemeClr val="accent3">
                    <a:lumMod val="50000"/>
                  </a:schemeClr>
                </a:solidFill>
              </a:rPr>
              <a:t> (tvoria inzulín – látka znižujúca hladinu cukru v krvi)</a:t>
            </a:r>
          </a:p>
          <a:p>
            <a:r>
              <a:rPr lang="sk-SK" sz="1400" b="1" dirty="0" smtClean="0">
                <a:solidFill>
                  <a:schemeClr val="accent3">
                    <a:lumMod val="50000"/>
                  </a:schemeClr>
                </a:solidFill>
              </a:rPr>
              <a:t>gama a delta bunky</a:t>
            </a:r>
            <a:r>
              <a:rPr lang="sk-SK" sz="1400" dirty="0" smtClean="0">
                <a:solidFill>
                  <a:schemeClr val="accent3">
                    <a:lumMod val="50000"/>
                  </a:schemeClr>
                </a:solidFill>
              </a:rPr>
              <a:t> (tvoria somatostatín, ovplyvňujúci vylučovanie inzulínu, glukagónu a PP)</a:t>
            </a:r>
          </a:p>
          <a:p>
            <a:r>
              <a:rPr lang="sk-SK" sz="1400" b="1" dirty="0" smtClean="0">
                <a:solidFill>
                  <a:schemeClr val="accent3">
                    <a:lumMod val="50000"/>
                  </a:schemeClr>
                </a:solidFill>
              </a:rPr>
              <a:t>PP(F) bunky</a:t>
            </a:r>
            <a:r>
              <a:rPr lang="sk-SK" sz="1400" dirty="0" smtClean="0">
                <a:solidFill>
                  <a:schemeClr val="accent3">
                    <a:lumMod val="50000"/>
                  </a:schemeClr>
                </a:solidFill>
              </a:rPr>
              <a:t> ( tvoria pankreatický polypeptid)</a:t>
            </a:r>
          </a:p>
          <a:p>
            <a:endParaRPr lang="sk-SK" sz="1400" dirty="0" smtClean="0">
              <a:solidFill>
                <a:schemeClr val="accent4">
                  <a:lumMod val="50000"/>
                </a:schemeClr>
              </a:solidFill>
            </a:endParaRPr>
          </a:p>
          <a:p>
            <a:r>
              <a:rPr lang="sk-SK" sz="1400" dirty="0" smtClean="0">
                <a:solidFill>
                  <a:schemeClr val="accent4">
                    <a:lumMod val="50000"/>
                  </a:schemeClr>
                </a:solidFill>
              </a:rPr>
              <a:t/>
            </a:r>
            <a:br>
              <a:rPr lang="sk-SK" sz="1400" dirty="0" smtClean="0">
                <a:solidFill>
                  <a:schemeClr val="accent4">
                    <a:lumMod val="50000"/>
                  </a:schemeClr>
                </a:solidFill>
              </a:rPr>
            </a:br>
            <a:endParaRPr kumimoji="0" lang="sk-SK" sz="1400" i="0" u="none" strike="noStrike" kern="1200" cap="none" spc="0" normalizeH="0" baseline="0" noProof="0" dirty="0" smtClean="0">
              <a:ln>
                <a:noFill/>
              </a:ln>
              <a:solidFill>
                <a:schemeClr val="accent4">
                  <a:lumMod val="50000"/>
                </a:schemeClr>
              </a:solidFill>
              <a:effectLst/>
              <a:uLnTx/>
              <a:uFillTx/>
              <a:latin typeface="+mn-lt"/>
              <a:ea typeface="+mn-ea"/>
              <a:cs typeface="+mn-cs"/>
            </a:endParaRPr>
          </a:p>
        </p:txBody>
      </p:sp>
      <p:sp>
        <p:nvSpPr>
          <p:cNvPr id="1026" name="AutoShape 2" descr="Pankre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18434" name="Picture 2"/>
          <p:cNvPicPr>
            <a:picLocks noChangeAspect="1" noChangeArrowheads="1"/>
          </p:cNvPicPr>
          <p:nvPr/>
        </p:nvPicPr>
        <p:blipFill>
          <a:blip r:embed="rId2" cstate="print">
            <a:clrChange>
              <a:clrFrom>
                <a:srgbClr val="FFFFFF"/>
              </a:clrFrom>
              <a:clrTo>
                <a:srgbClr val="FFFFFF">
                  <a:alpha val="0"/>
                </a:srgbClr>
              </a:clrTo>
            </a:clrChange>
            <a:lum bright="-20000" contrast="40000"/>
          </a:blip>
          <a:srcRect/>
          <a:stretch>
            <a:fillRect/>
          </a:stretch>
        </p:blipFill>
        <p:spPr bwMode="auto">
          <a:xfrm>
            <a:off x="8329647" y="4619875"/>
            <a:ext cx="742947" cy="809389"/>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cstate="print"/>
          <a:srcRect/>
          <a:stretch>
            <a:fillRect/>
          </a:stretch>
        </p:blipFill>
        <p:spPr bwMode="auto">
          <a:xfrm>
            <a:off x="5286380" y="1071546"/>
            <a:ext cx="3714776" cy="2428892"/>
          </a:xfrm>
          <a:prstGeom prst="rect">
            <a:avLst/>
          </a:prstGeom>
          <a:noFill/>
          <a:ln w="9525">
            <a:noFill/>
            <a:miter lim="800000"/>
            <a:headEnd/>
            <a:tailEnd/>
          </a:ln>
          <a:effectLst/>
        </p:spPr>
      </p:pic>
      <p:pic>
        <p:nvPicPr>
          <p:cNvPr id="18436" name="Picture 4"/>
          <p:cNvPicPr>
            <a:picLocks noChangeAspect="1" noChangeArrowheads="1"/>
          </p:cNvPicPr>
          <p:nvPr/>
        </p:nvPicPr>
        <p:blipFill>
          <a:blip r:embed="rId4">
            <a:lum contrast="40000"/>
          </a:blip>
          <a:srcRect/>
          <a:stretch>
            <a:fillRect/>
          </a:stretch>
        </p:blipFill>
        <p:spPr bwMode="auto">
          <a:xfrm>
            <a:off x="142844" y="1071546"/>
            <a:ext cx="4500594" cy="2488616"/>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lum bright="10000" contrast="40000"/>
          </a:blip>
          <a:srcRect/>
          <a:stretch>
            <a:fillRect/>
          </a:stretch>
        </p:blipFill>
        <p:spPr bwMode="auto">
          <a:xfrm>
            <a:off x="6929454" y="5643578"/>
            <a:ext cx="2232922" cy="1326102"/>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7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9483" name="Picture 27"/>
          <p:cNvPicPr>
            <a:picLocks noChangeAspect="1" noChangeArrowheads="1"/>
          </p:cNvPicPr>
          <p:nvPr/>
        </p:nvPicPr>
        <p:blipFill>
          <a:blip r:embed="rId3" cstate="print"/>
          <a:srcRect/>
          <a:stretch>
            <a:fillRect/>
          </a:stretch>
        </p:blipFill>
        <p:spPr bwMode="auto">
          <a:xfrm>
            <a:off x="7286644" y="1071546"/>
            <a:ext cx="571504" cy="501188"/>
          </a:xfrm>
          <a:prstGeom prst="rect">
            <a:avLst/>
          </a:prstGeom>
          <a:noFill/>
          <a:ln w="9525">
            <a:noFill/>
            <a:miter lim="800000"/>
            <a:headEnd/>
            <a:tailEnd/>
          </a:ln>
          <a:effectLst/>
        </p:spPr>
      </p:pic>
      <p:pic>
        <p:nvPicPr>
          <p:cNvPr id="19480" name="Picture 2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071802" y="1285860"/>
            <a:ext cx="2810853" cy="5072098"/>
          </a:xfrm>
          <a:prstGeom prst="rect">
            <a:avLst/>
          </a:prstGeom>
          <a:noFill/>
          <a:ln w="9525">
            <a:noFill/>
            <a:miter lim="800000"/>
            <a:headEnd/>
            <a:tailEnd/>
          </a:ln>
          <a:effectLst/>
        </p:spPr>
      </p:pic>
      <p:sp>
        <p:nvSpPr>
          <p:cNvPr id="6" name="Elipsa 5"/>
          <p:cNvSpPr/>
          <p:nvPr/>
        </p:nvSpPr>
        <p:spPr>
          <a:xfrm>
            <a:off x="142844" y="0"/>
            <a:ext cx="8858312"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sk-SK" sz="2800" dirty="0" smtClean="0">
                <a:solidFill>
                  <a:schemeClr val="accent6">
                    <a:lumMod val="60000"/>
                    <a:lumOff val="40000"/>
                  </a:schemeClr>
                </a:solidFill>
              </a:rPr>
              <a:t>10 výziev na kontrolu pankreasu. </a:t>
            </a:r>
            <a:endParaRPr lang="sk-SK" sz="2800" dirty="0">
              <a:solidFill>
                <a:schemeClr val="accent6">
                  <a:lumMod val="60000"/>
                  <a:lumOff val="40000"/>
                </a:schemeClr>
              </a:solidFill>
            </a:endParaRPr>
          </a:p>
        </p:txBody>
      </p:sp>
      <p:pic>
        <p:nvPicPr>
          <p:cNvPr id="19463"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904035">
            <a:off x="4200151" y="2788089"/>
            <a:ext cx="634108" cy="520703"/>
          </a:xfrm>
          <a:prstGeom prst="rect">
            <a:avLst/>
          </a:prstGeom>
          <a:noFill/>
          <a:ln w="9525">
            <a:noFill/>
            <a:miter lim="800000"/>
            <a:headEnd/>
            <a:tailEnd/>
          </a:ln>
          <a:effectLst/>
        </p:spPr>
      </p:pic>
      <p:sp>
        <p:nvSpPr>
          <p:cNvPr id="13" name="Elipsa 12"/>
          <p:cNvSpPr/>
          <p:nvPr/>
        </p:nvSpPr>
        <p:spPr>
          <a:xfrm>
            <a:off x="928662" y="857232"/>
            <a:ext cx="2357454" cy="785818"/>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1.Depresia</a:t>
            </a:r>
            <a:endParaRPr lang="sk-SK" sz="1200" dirty="0"/>
          </a:p>
        </p:txBody>
      </p:sp>
      <p:sp>
        <p:nvSpPr>
          <p:cNvPr id="17" name="Elipsa 16"/>
          <p:cNvSpPr/>
          <p:nvPr/>
        </p:nvSpPr>
        <p:spPr>
          <a:xfrm>
            <a:off x="642910" y="1728782"/>
            <a:ext cx="2214578"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2. Žltačka</a:t>
            </a:r>
            <a:endParaRPr lang="sk-SK" sz="1200" dirty="0"/>
          </a:p>
        </p:txBody>
      </p:sp>
      <p:sp>
        <p:nvSpPr>
          <p:cNvPr id="20" name="Elipsa 19"/>
          <p:cNvSpPr/>
          <p:nvPr/>
        </p:nvSpPr>
        <p:spPr>
          <a:xfrm>
            <a:off x="6429388" y="1800220"/>
            <a:ext cx="2357454"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7.Ílovitá</a:t>
            </a:r>
          </a:p>
          <a:p>
            <a:r>
              <a:rPr lang="sk-SK" sz="1200" dirty="0" smtClean="0"/>
              <a:t> stolica</a:t>
            </a:r>
            <a:endParaRPr lang="sk-SK" sz="1200" dirty="0"/>
          </a:p>
        </p:txBody>
      </p:sp>
      <p:sp>
        <p:nvSpPr>
          <p:cNvPr id="21" name="Elipsa 20"/>
          <p:cNvSpPr/>
          <p:nvPr/>
        </p:nvSpPr>
        <p:spPr>
          <a:xfrm>
            <a:off x="5929322" y="5715016"/>
            <a:ext cx="2286016" cy="928694"/>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10.Trombóza</a:t>
            </a:r>
            <a:endParaRPr lang="sk-SK" sz="1200" dirty="0"/>
          </a:p>
        </p:txBody>
      </p:sp>
      <p:sp>
        <p:nvSpPr>
          <p:cNvPr id="18" name="Elipsa 17"/>
          <p:cNvSpPr/>
          <p:nvPr/>
        </p:nvSpPr>
        <p:spPr>
          <a:xfrm>
            <a:off x="357158" y="2943228"/>
            <a:ext cx="2071702"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3.Reflux</a:t>
            </a:r>
            <a:r>
              <a:rPr lang="sk-SK" sz="1200" dirty="0" smtClean="0"/>
              <a:t>, </a:t>
            </a:r>
            <a:endParaRPr lang="sk-SK" sz="1200" dirty="0" smtClean="0"/>
          </a:p>
          <a:p>
            <a:r>
              <a:rPr lang="sk-SK" sz="1200" dirty="0" smtClean="0"/>
              <a:t>nevoľnosť</a:t>
            </a:r>
            <a:endParaRPr lang="sk-SK" sz="1200" dirty="0"/>
          </a:p>
        </p:txBody>
      </p:sp>
      <p:pic>
        <p:nvPicPr>
          <p:cNvPr id="19466" name="Picture 10"/>
          <p:cNvPicPr>
            <a:picLocks noChangeAspect="1" noChangeArrowheads="1"/>
          </p:cNvPicPr>
          <p:nvPr/>
        </p:nvPicPr>
        <p:blipFill>
          <a:blip r:embed="rId6" cstate="print">
            <a:clrChange>
              <a:clrFrom>
                <a:srgbClr val="EDEDED"/>
              </a:clrFrom>
              <a:clrTo>
                <a:srgbClr val="EDEDED">
                  <a:alpha val="0"/>
                </a:srgbClr>
              </a:clrTo>
            </a:clrChange>
            <a:duotone>
              <a:schemeClr val="accent4">
                <a:shade val="45000"/>
                <a:satMod val="135000"/>
              </a:schemeClr>
              <a:prstClr val="white"/>
            </a:duotone>
          </a:blip>
          <a:srcRect/>
          <a:stretch>
            <a:fillRect/>
          </a:stretch>
        </p:blipFill>
        <p:spPr bwMode="auto">
          <a:xfrm>
            <a:off x="2214546" y="928670"/>
            <a:ext cx="677696" cy="642942"/>
          </a:xfrm>
          <a:prstGeom prst="ellipse">
            <a:avLst/>
          </a:prstGeom>
          <a:noFill/>
          <a:ln w="9525">
            <a:noFill/>
            <a:miter lim="800000"/>
            <a:headEnd/>
            <a:tailEnd/>
          </a:ln>
          <a:effectLst/>
        </p:spPr>
      </p:pic>
      <p:pic>
        <p:nvPicPr>
          <p:cNvPr id="19468" name="Picture 12"/>
          <p:cNvPicPr>
            <a:picLocks noChangeAspect="1" noChangeArrowheads="1"/>
          </p:cNvPicPr>
          <p:nvPr/>
        </p:nvPicPr>
        <p:blipFill>
          <a:blip r:embed="rId7"/>
          <a:srcRect/>
          <a:stretch>
            <a:fillRect/>
          </a:stretch>
        </p:blipFill>
        <p:spPr bwMode="auto">
          <a:xfrm>
            <a:off x="1470325" y="2997758"/>
            <a:ext cx="744221" cy="716994"/>
          </a:xfrm>
          <a:prstGeom prst="ellipse">
            <a:avLst/>
          </a:prstGeom>
          <a:noFill/>
          <a:ln w="9525">
            <a:solidFill>
              <a:schemeClr val="accent3">
                <a:lumMod val="50000"/>
              </a:schemeClr>
            </a:solidFill>
            <a:miter lim="800000"/>
            <a:headEnd/>
            <a:tailEnd/>
          </a:ln>
          <a:effectLst/>
        </p:spPr>
      </p:pic>
      <p:sp>
        <p:nvSpPr>
          <p:cNvPr id="28" name="Elipsa 27"/>
          <p:cNvSpPr/>
          <p:nvPr/>
        </p:nvSpPr>
        <p:spPr>
          <a:xfrm>
            <a:off x="5929322" y="928670"/>
            <a:ext cx="2357454" cy="785818"/>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6.Hnačka</a:t>
            </a:r>
            <a:endParaRPr lang="sk-SK" sz="1200" dirty="0" smtClean="0"/>
          </a:p>
        </p:txBody>
      </p:sp>
      <p:sp>
        <p:nvSpPr>
          <p:cNvPr id="29" name="Elipsa 28"/>
          <p:cNvSpPr/>
          <p:nvPr/>
        </p:nvSpPr>
        <p:spPr>
          <a:xfrm>
            <a:off x="428596" y="4286256"/>
            <a:ext cx="2286016"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4. Bolesti </a:t>
            </a:r>
          </a:p>
          <a:p>
            <a:r>
              <a:rPr lang="sk-SK" sz="1200" dirty="0" smtClean="0"/>
              <a:t>brucha </a:t>
            </a:r>
            <a:endParaRPr lang="sk-SK" sz="1200" dirty="0"/>
          </a:p>
        </p:txBody>
      </p:sp>
      <p:sp>
        <p:nvSpPr>
          <p:cNvPr id="30" name="Elipsa 29"/>
          <p:cNvSpPr/>
          <p:nvPr/>
        </p:nvSpPr>
        <p:spPr>
          <a:xfrm>
            <a:off x="7000892" y="2928934"/>
            <a:ext cx="2071702"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8.Bolesti  </a:t>
            </a:r>
          </a:p>
          <a:p>
            <a:r>
              <a:rPr lang="sk-SK" sz="1200" dirty="0" smtClean="0"/>
              <a:t>krížov</a:t>
            </a:r>
            <a:endParaRPr lang="sk-SK" sz="1200" dirty="0"/>
          </a:p>
        </p:txBody>
      </p:sp>
      <p:sp>
        <p:nvSpPr>
          <p:cNvPr id="31" name="Elipsa 30"/>
          <p:cNvSpPr/>
          <p:nvPr/>
        </p:nvSpPr>
        <p:spPr>
          <a:xfrm>
            <a:off x="6572264" y="4500570"/>
            <a:ext cx="2214578"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9.Diabetes </a:t>
            </a:r>
            <a:endParaRPr lang="sk-SK" sz="1200" dirty="0"/>
          </a:p>
        </p:txBody>
      </p:sp>
      <p:pic>
        <p:nvPicPr>
          <p:cNvPr id="19472" name="Picture 16"/>
          <p:cNvPicPr>
            <a:picLocks noChangeAspect="1" noChangeArrowheads="1"/>
          </p:cNvPicPr>
          <p:nvPr/>
        </p:nvPicPr>
        <p:blipFill>
          <a:blip r:embed="rId8" cstate="print">
            <a:lum contrast="40000"/>
          </a:blip>
          <a:srcRect/>
          <a:stretch>
            <a:fillRect/>
          </a:stretch>
        </p:blipFill>
        <p:spPr bwMode="auto">
          <a:xfrm>
            <a:off x="7786710" y="4567925"/>
            <a:ext cx="785818" cy="718463"/>
          </a:xfrm>
          <a:prstGeom prst="ellipse">
            <a:avLst/>
          </a:prstGeom>
          <a:noFill/>
          <a:ln w="9525">
            <a:solidFill>
              <a:srgbClr val="FF0000"/>
            </a:solidFill>
            <a:miter lim="800000"/>
            <a:headEnd/>
            <a:tailEnd/>
          </a:ln>
          <a:effectLst/>
        </p:spPr>
      </p:pic>
      <p:pic>
        <p:nvPicPr>
          <p:cNvPr id="19474" name="Picture 18"/>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8131944" y="3000372"/>
            <a:ext cx="851578" cy="785818"/>
          </a:xfrm>
          <a:prstGeom prst="ellipse">
            <a:avLst/>
          </a:prstGeom>
          <a:noFill/>
          <a:ln w="9525">
            <a:noFill/>
            <a:miter lim="800000"/>
            <a:headEnd/>
            <a:tailEnd/>
          </a:ln>
          <a:effectLst/>
        </p:spPr>
      </p:pic>
      <p:pic>
        <p:nvPicPr>
          <p:cNvPr id="19475" name="Picture 19"/>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1857356" y="4357694"/>
            <a:ext cx="785818" cy="800159"/>
          </a:xfrm>
          <a:prstGeom prst="ellipse">
            <a:avLst/>
          </a:prstGeom>
          <a:noFill/>
          <a:ln w="9525">
            <a:solidFill>
              <a:srgbClr val="C00000"/>
            </a:solidFill>
            <a:miter lim="800000"/>
            <a:headEnd/>
            <a:tailEnd/>
          </a:ln>
          <a:effectLst/>
        </p:spPr>
      </p:pic>
      <p:pic>
        <p:nvPicPr>
          <p:cNvPr id="19476" name="Picture 20"/>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7215206" y="5786454"/>
            <a:ext cx="785818" cy="688765"/>
          </a:xfrm>
          <a:prstGeom prst="ellipse">
            <a:avLst/>
          </a:prstGeom>
          <a:noFill/>
          <a:ln w="9525">
            <a:noFill/>
            <a:miter lim="800000"/>
            <a:headEnd/>
            <a:tailEnd/>
          </a:ln>
          <a:effectLst/>
        </p:spPr>
      </p:pic>
      <p:pic>
        <p:nvPicPr>
          <p:cNvPr id="19479" name="Picture 23"/>
          <p:cNvPicPr>
            <a:picLocks noChangeAspect="1" noChangeArrowheads="1"/>
          </p:cNvPicPr>
          <p:nvPr/>
        </p:nvPicPr>
        <p:blipFill>
          <a:blip r:embed="rId12" cstate="print"/>
          <a:srcRect/>
          <a:stretch>
            <a:fillRect/>
          </a:stretch>
        </p:blipFill>
        <p:spPr bwMode="auto">
          <a:xfrm>
            <a:off x="1785918" y="1785926"/>
            <a:ext cx="766470" cy="714380"/>
          </a:xfrm>
          <a:prstGeom prst="ellipse">
            <a:avLst/>
          </a:prstGeom>
          <a:noFill/>
          <a:ln w="9525">
            <a:solidFill>
              <a:srgbClr val="FFC000"/>
            </a:solidFill>
            <a:miter lim="800000"/>
            <a:headEnd/>
            <a:tailEnd/>
          </a:ln>
          <a:effectLst/>
        </p:spPr>
      </p:pic>
      <p:pic>
        <p:nvPicPr>
          <p:cNvPr id="19470" name="Picture 14"/>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7643834" y="1857364"/>
            <a:ext cx="818865" cy="785818"/>
          </a:xfrm>
          <a:prstGeom prst="ellipse">
            <a:avLst/>
          </a:prstGeom>
          <a:noFill/>
          <a:ln w="9525">
            <a:noFill/>
            <a:miter lim="800000"/>
            <a:headEnd/>
            <a:tailEnd/>
          </a:ln>
          <a:effectLst/>
        </p:spPr>
      </p:pic>
      <p:pic>
        <p:nvPicPr>
          <p:cNvPr id="19469" name="Picture 13"/>
          <p:cNvPicPr>
            <a:picLocks noChangeAspect="1" noChangeArrowheads="1"/>
          </p:cNvPicPr>
          <p:nvPr/>
        </p:nvPicPr>
        <p:blipFill>
          <a:blip r:embed="rId14">
            <a:clrChange>
              <a:clrFrom>
                <a:srgbClr val="C3C5C5"/>
              </a:clrFrom>
              <a:clrTo>
                <a:srgbClr val="C3C5C5">
                  <a:alpha val="0"/>
                </a:srgbClr>
              </a:clrTo>
            </a:clrChange>
            <a:lum contrast="40000"/>
          </a:blip>
          <a:srcRect/>
          <a:stretch>
            <a:fillRect/>
          </a:stretch>
        </p:blipFill>
        <p:spPr bwMode="auto">
          <a:xfrm>
            <a:off x="7143768" y="928670"/>
            <a:ext cx="715438" cy="704994"/>
          </a:xfrm>
          <a:prstGeom prst="ellipse">
            <a:avLst/>
          </a:prstGeom>
          <a:noFill/>
          <a:ln w="9525">
            <a:noFill/>
            <a:miter lim="800000"/>
            <a:headEnd/>
            <a:tailEnd/>
          </a:ln>
          <a:effectLst/>
        </p:spPr>
      </p:pic>
      <p:pic>
        <p:nvPicPr>
          <p:cNvPr id="19485" name="Picture 29" descr="Esenciálna zmes na trávenie DT 15ml | Potraviny Motýlik"/>
          <p:cNvPicPr>
            <a:picLocks noChangeAspect="1" noChangeArrowheads="1"/>
          </p:cNvPicPr>
          <p:nvPr/>
        </p:nvPicPr>
        <p:blipFill>
          <a:blip r:embed="rId15" cstate="print">
            <a:clrChange>
              <a:clrFrom>
                <a:srgbClr val="FAF8F9"/>
              </a:clrFrom>
              <a:clrTo>
                <a:srgbClr val="FAF8F9">
                  <a:alpha val="0"/>
                </a:srgbClr>
              </a:clrTo>
            </a:clrChange>
          </a:blip>
          <a:srcRect/>
          <a:stretch>
            <a:fillRect/>
          </a:stretch>
        </p:blipFill>
        <p:spPr bwMode="auto">
          <a:xfrm>
            <a:off x="3586170" y="3357562"/>
            <a:ext cx="1050131" cy="3500438"/>
          </a:xfrm>
          <a:prstGeom prst="rect">
            <a:avLst/>
          </a:prstGeom>
          <a:noFill/>
        </p:spPr>
      </p:pic>
      <p:sp>
        <p:nvSpPr>
          <p:cNvPr id="19" name="Elipsa 18"/>
          <p:cNvSpPr/>
          <p:nvPr/>
        </p:nvSpPr>
        <p:spPr>
          <a:xfrm>
            <a:off x="928662" y="5500702"/>
            <a:ext cx="2357454" cy="914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sk-SK" sz="1200" dirty="0" smtClean="0"/>
              <a:t>5.Náhly </a:t>
            </a:r>
            <a:endParaRPr lang="sk-SK" sz="1200" dirty="0" smtClean="0"/>
          </a:p>
          <a:p>
            <a:r>
              <a:rPr lang="sk-SK" sz="1200" dirty="0" smtClean="0"/>
              <a:t>úbytok váhy</a:t>
            </a:r>
            <a:endParaRPr lang="sk-SK" sz="1200" dirty="0"/>
          </a:p>
        </p:txBody>
      </p:sp>
      <p:pic>
        <p:nvPicPr>
          <p:cNvPr id="19467" name="Picture 11"/>
          <p:cNvPicPr>
            <a:picLocks noChangeAspect="1" noChangeArrowheads="1"/>
          </p:cNvPicPr>
          <p:nvPr/>
        </p:nvPicPr>
        <p:blipFill>
          <a:blip r:embed="rId16" cstate="print"/>
          <a:srcRect/>
          <a:stretch>
            <a:fillRect/>
          </a:stretch>
        </p:blipFill>
        <p:spPr bwMode="auto">
          <a:xfrm>
            <a:off x="2285984" y="5643578"/>
            <a:ext cx="642942" cy="648194"/>
          </a:xfrm>
          <a:prstGeom prst="ellipse">
            <a:avLst/>
          </a:prstGeom>
          <a:noFill/>
          <a:ln w="9525">
            <a:solidFill>
              <a:schemeClr val="accent6">
                <a:lumMod val="75000"/>
              </a:schemeClr>
            </a:solidFill>
            <a:miter lim="800000"/>
            <a:headEnd/>
            <a:tailEnd/>
          </a:ln>
          <a:effectLst/>
        </p:spPr>
      </p:pic>
      <p:pic>
        <p:nvPicPr>
          <p:cNvPr id="19488" name="Picture 32" descr="Relief and Revive Kit | dōTERRA Essential Oils"/>
          <p:cNvPicPr>
            <a:picLocks noChangeAspect="1" noChangeArrowheads="1"/>
          </p:cNvPicPr>
          <p:nvPr/>
        </p:nvPicPr>
        <p:blipFill>
          <a:blip r:embed="rId17" cstate="print"/>
          <a:srcRect/>
          <a:stretch>
            <a:fillRect/>
          </a:stretch>
        </p:blipFill>
        <p:spPr bwMode="auto">
          <a:xfrm>
            <a:off x="5643570" y="2500306"/>
            <a:ext cx="1833447" cy="1857388"/>
          </a:xfrm>
          <a:prstGeom prst="rect">
            <a:avLst/>
          </a:prstGeom>
          <a:noFill/>
        </p:spPr>
      </p:pic>
      <p:pic>
        <p:nvPicPr>
          <p:cNvPr id="19494" name="Picture 38" descr="Obrázok pre GERANIUM (Muškát) Pelargonium graveolens 15 ml"/>
          <p:cNvPicPr>
            <a:picLocks noChangeAspect="1" noChangeArrowheads="1"/>
          </p:cNvPicPr>
          <p:nvPr/>
        </p:nvPicPr>
        <p:blipFill>
          <a:blip r:embed="rId18" cstate="print"/>
          <a:srcRect/>
          <a:stretch>
            <a:fillRect/>
          </a:stretch>
        </p:blipFill>
        <p:spPr bwMode="auto">
          <a:xfrm>
            <a:off x="2714613" y="1750186"/>
            <a:ext cx="642942" cy="964413"/>
          </a:xfrm>
          <a:prstGeom prst="rect">
            <a:avLst/>
          </a:prstGeom>
          <a:noFill/>
        </p:spPr>
      </p:pic>
      <p:pic>
        <p:nvPicPr>
          <p:cNvPr id="19496" name="Picture 40" descr="Obrázok pre CINNAMON BARK (Škorica) Cinnamomum zeylanicum 5 ml"/>
          <p:cNvPicPr>
            <a:picLocks noChangeAspect="1" noChangeArrowheads="1"/>
          </p:cNvPicPr>
          <p:nvPr/>
        </p:nvPicPr>
        <p:blipFill>
          <a:blip r:embed="rId19" cstate="print"/>
          <a:srcRect/>
          <a:stretch>
            <a:fillRect/>
          </a:stretch>
        </p:blipFill>
        <p:spPr bwMode="auto">
          <a:xfrm>
            <a:off x="6143636" y="4643446"/>
            <a:ext cx="428628" cy="642942"/>
          </a:xfrm>
          <a:prstGeom prst="rect">
            <a:avLst/>
          </a:prstGeom>
          <a:noFill/>
        </p:spPr>
      </p:pic>
      <p:pic>
        <p:nvPicPr>
          <p:cNvPr id="19498" name="Picture 42" descr="Obrázok pre HELICHRYSUM (Slamienka) Helichrysum italicum 5 ml"/>
          <p:cNvPicPr>
            <a:picLocks noChangeAspect="1" noChangeArrowheads="1"/>
          </p:cNvPicPr>
          <p:nvPr/>
        </p:nvPicPr>
        <p:blipFill>
          <a:blip r:embed="rId20" cstate="print"/>
          <a:srcRect/>
          <a:stretch>
            <a:fillRect/>
          </a:stretch>
        </p:blipFill>
        <p:spPr bwMode="auto">
          <a:xfrm>
            <a:off x="5548318" y="5786454"/>
            <a:ext cx="428613" cy="642942"/>
          </a:xfrm>
          <a:prstGeom prst="rect">
            <a:avLst/>
          </a:prstGeom>
          <a:noFill/>
        </p:spPr>
      </p:pic>
      <p:pic>
        <p:nvPicPr>
          <p:cNvPr id="19500" name="Picture 44" descr="Obrázok pre GRAPEFRUIT Citrus X paradisi 15 ml"/>
          <p:cNvPicPr>
            <a:picLocks noChangeAspect="1" noChangeArrowheads="1"/>
          </p:cNvPicPr>
          <p:nvPr/>
        </p:nvPicPr>
        <p:blipFill>
          <a:blip r:embed="rId21" cstate="print"/>
          <a:srcRect/>
          <a:stretch>
            <a:fillRect/>
          </a:stretch>
        </p:blipFill>
        <p:spPr bwMode="auto">
          <a:xfrm>
            <a:off x="3000364" y="5464984"/>
            <a:ext cx="571504" cy="857256"/>
          </a:xfrm>
          <a:prstGeom prst="rect">
            <a:avLst/>
          </a:prstGeom>
          <a:noFill/>
        </p:spPr>
      </p:pic>
      <p:pic>
        <p:nvPicPr>
          <p:cNvPr id="19502" name="Picture 46" descr="Obrázok pre PEPPERMINT (Mäta) Mentha piperita 15 ml"/>
          <p:cNvPicPr>
            <a:picLocks noChangeAspect="1" noChangeArrowheads="1"/>
          </p:cNvPicPr>
          <p:nvPr/>
        </p:nvPicPr>
        <p:blipFill>
          <a:blip r:embed="rId22" cstate="print"/>
          <a:srcRect/>
          <a:stretch>
            <a:fillRect/>
          </a:stretch>
        </p:blipFill>
        <p:spPr bwMode="auto">
          <a:xfrm>
            <a:off x="5429256" y="857232"/>
            <a:ext cx="642942" cy="964412"/>
          </a:xfrm>
          <a:prstGeom prst="rect">
            <a:avLst/>
          </a:prstGeom>
          <a:noFill/>
        </p:spPr>
      </p:pic>
      <p:pic>
        <p:nvPicPr>
          <p:cNvPr id="19504" name="Picture 48" descr="Obrázok pre WILD ORANGE (Divoký pomaranč) Citrus sinensis 15 ml"/>
          <p:cNvPicPr>
            <a:picLocks noChangeAspect="1" noChangeArrowheads="1"/>
          </p:cNvPicPr>
          <p:nvPr/>
        </p:nvPicPr>
        <p:blipFill>
          <a:blip r:embed="rId23" cstate="print"/>
          <a:srcRect/>
          <a:stretch>
            <a:fillRect/>
          </a:stretch>
        </p:blipFill>
        <p:spPr bwMode="auto">
          <a:xfrm>
            <a:off x="3143240" y="857232"/>
            <a:ext cx="571504" cy="857257"/>
          </a:xfrm>
          <a:prstGeom prst="rect">
            <a:avLst/>
          </a:prstGeom>
          <a:noFill/>
        </p:spPr>
      </p:pic>
      <p:pic>
        <p:nvPicPr>
          <p:cNvPr id="19506" name="Picture 50" descr="Obrázok pre SLIM &amp; SASSY® Metabolická zmes 15 ml (nový názov Smart&amp;Sassy)"/>
          <p:cNvPicPr>
            <a:picLocks noChangeAspect="1" noChangeArrowheads="1"/>
          </p:cNvPicPr>
          <p:nvPr/>
        </p:nvPicPr>
        <p:blipFill>
          <a:blip r:embed="rId24"/>
          <a:srcRect/>
          <a:stretch>
            <a:fillRect/>
          </a:stretch>
        </p:blipFill>
        <p:spPr bwMode="auto">
          <a:xfrm>
            <a:off x="2214546" y="2714620"/>
            <a:ext cx="904867" cy="1357302"/>
          </a:xfrm>
          <a:prstGeom prst="rect">
            <a:avLst/>
          </a:prstGeom>
          <a:noFill/>
        </p:spPr>
      </p:pic>
      <p:pic>
        <p:nvPicPr>
          <p:cNvPr id="19508" name="Picture 52" descr="Obrázok pre GINGER (Zázvor) Zingiber officinale 15 ml"/>
          <p:cNvPicPr>
            <a:picLocks noChangeAspect="1" noChangeArrowheads="1"/>
          </p:cNvPicPr>
          <p:nvPr/>
        </p:nvPicPr>
        <p:blipFill>
          <a:blip r:embed="rId25" cstate="print"/>
          <a:srcRect/>
          <a:stretch>
            <a:fillRect/>
          </a:stretch>
        </p:blipFill>
        <p:spPr bwMode="auto">
          <a:xfrm>
            <a:off x="5929322" y="1607331"/>
            <a:ext cx="642942" cy="964413"/>
          </a:xfrm>
          <a:prstGeom prst="rect">
            <a:avLst/>
          </a:prstGeom>
          <a:noFill/>
        </p:spPr>
      </p:pic>
      <p:pic>
        <p:nvPicPr>
          <p:cNvPr id="19510" name="Picture 54" descr="Obrázok pre MARJORAM (Majorán) Origanum majorana 15 ml"/>
          <p:cNvPicPr>
            <a:picLocks noChangeAspect="1" noChangeArrowheads="1"/>
          </p:cNvPicPr>
          <p:nvPr/>
        </p:nvPicPr>
        <p:blipFill>
          <a:blip r:embed="rId26"/>
          <a:srcRect/>
          <a:stretch>
            <a:fillRect/>
          </a:stretch>
        </p:blipFill>
        <p:spPr bwMode="auto">
          <a:xfrm>
            <a:off x="2571735" y="4071942"/>
            <a:ext cx="762005" cy="1143008"/>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0" y="-30753"/>
            <a:ext cx="9144000" cy="6919507"/>
          </a:xfrm>
          <a:prstGeom prst="rect">
            <a:avLst/>
          </a:prstGeom>
          <a:noFill/>
          <a:ln w="9525">
            <a:noFill/>
            <a:miter lim="800000"/>
            <a:headEnd/>
            <a:tailEnd/>
          </a:ln>
          <a:effectLst/>
        </p:spPr>
      </p:pic>
      <p:pic>
        <p:nvPicPr>
          <p:cNvPr id="32773" name="Picture 5"/>
          <p:cNvPicPr>
            <a:picLocks noChangeAspect="1" noChangeArrowheads="1"/>
          </p:cNvPicPr>
          <p:nvPr/>
        </p:nvPicPr>
        <p:blipFill>
          <a:blip r:embed="rId3"/>
          <a:srcRect/>
          <a:stretch>
            <a:fillRect/>
          </a:stretch>
        </p:blipFill>
        <p:spPr bwMode="auto">
          <a:xfrm>
            <a:off x="4667529" y="2071678"/>
            <a:ext cx="4476472" cy="2500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2673</TotalTime>
  <Words>4630</Words>
  <Application>Microsoft Office PowerPoint</Application>
  <PresentationFormat>Předvádění na obrazovce (4:3)</PresentationFormat>
  <Paragraphs>781</Paragraphs>
  <Slides>30</Slides>
  <Notes>12</Notes>
  <HiddenSlides>1</HiddenSlides>
  <MMClips>0</MMClips>
  <ScaleCrop>false</ScaleCrop>
  <HeadingPairs>
    <vt:vector size="4" baseType="variant">
      <vt:variant>
        <vt:lpstr>Motiv</vt:lpstr>
      </vt:variant>
      <vt:variant>
        <vt:i4>1</vt:i4>
      </vt:variant>
      <vt:variant>
        <vt:lpstr>Nadpisy snímků</vt:lpstr>
      </vt:variant>
      <vt:variant>
        <vt:i4>30</vt:i4>
      </vt:variant>
    </vt:vector>
  </HeadingPairs>
  <TitlesOfParts>
    <vt:vector size="31" baseType="lpstr">
      <vt:lpstr>Motiv sady Office</vt:lpstr>
      <vt:lpstr>Snímek 1</vt:lpstr>
      <vt:lpstr>Snímek 2</vt:lpstr>
      <vt:lpstr>Snímek 3</vt:lpstr>
      <vt:lpstr>Snímek 4</vt:lpstr>
      <vt:lpstr>Snímek 5</vt:lpstr>
      <vt:lpstr>   Pankreas/ Slinivka</vt:lpstr>
      <vt:lpstr> Pankreas (slinivka) a jeho význam a funkcia v systéme. </vt:lpstr>
      <vt:lpstr>Snímek 8</vt:lpstr>
      <vt:lpstr>Snímek 9</vt:lpstr>
      <vt:lpstr>Snímek 10</vt:lpstr>
      <vt:lpstr>Snímek 11</vt:lpstr>
      <vt:lpstr>Diagnostika a liečba akútnej nerovnováhy pankreasu.</vt:lpstr>
      <vt:lpstr>Diagnostika a liečba chronickej nerovnováhy pankreasu.</vt:lpstr>
      <vt:lpstr>Snímek 14</vt:lpstr>
      <vt:lpstr>Snímek 15</vt:lpstr>
      <vt:lpstr>Snímek 16</vt:lpstr>
      <vt:lpstr> Nerovnováhy štítnej žľazy – akútne a chronické.</vt:lpstr>
      <vt:lpstr>Diagnostika a liečba hypertyreózy.</vt:lpstr>
      <vt:lpstr>Snímek 19</vt:lpstr>
      <vt:lpstr>Hypertyreóza</vt:lpstr>
      <vt:lpstr>Diagnostika a liečba hypotyreózy.</vt:lpstr>
      <vt:lpstr>Snímek 22</vt:lpstr>
      <vt:lpstr>Snímek 23</vt:lpstr>
      <vt:lpstr>Snímek 24</vt:lpstr>
      <vt:lpstr>Štítna žľaza / Hypertyreóza – Gravesova choroba</vt:lpstr>
      <vt:lpstr>Štítna žľaza / Hypotyreóza – Hashimotova choroba</vt:lpstr>
      <vt:lpstr>Štítna žľaza / podpora  imunity</vt:lpstr>
      <vt:lpstr>Snímek 28</vt:lpstr>
      <vt:lpstr>Snímek 29</vt:lpstr>
      <vt:lpstr>Veľa lásky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Štítna žľaza / Hypertyreóza – Gravesova choroba</dc:title>
  <dc:creator>Používateľ systému Windows</dc:creator>
  <cp:lastModifiedBy>Používateľ systému Windows</cp:lastModifiedBy>
  <cp:revision>37</cp:revision>
  <dcterms:created xsi:type="dcterms:W3CDTF">2020-11-21T11:43:38Z</dcterms:created>
  <dcterms:modified xsi:type="dcterms:W3CDTF">2020-11-23T20:34:53Z</dcterms:modified>
</cp:coreProperties>
</file>